
<file path=[Content_Types].xml><?xml version="1.0" encoding="utf-8"?>
<Types xmlns="http://schemas.openxmlformats.org/package/2006/content-types">
  <Default Extension="bin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62" r:id="rId3"/>
    <p:sldId id="286" r:id="rId4"/>
    <p:sldId id="285" r:id="rId5"/>
    <p:sldId id="277" r:id="rId6"/>
    <p:sldId id="284" r:id="rId7"/>
    <p:sldId id="1326" r:id="rId8"/>
    <p:sldId id="1330" r:id="rId9"/>
    <p:sldId id="1331" r:id="rId10"/>
    <p:sldId id="1328" r:id="rId11"/>
    <p:sldId id="1333" r:id="rId12"/>
    <p:sldId id="1329" r:id="rId13"/>
    <p:sldId id="1335" r:id="rId14"/>
    <p:sldId id="282" r:id="rId15"/>
    <p:sldId id="1336" r:id="rId16"/>
    <p:sldId id="1337" r:id="rId17"/>
    <p:sldId id="1338" r:id="rId18"/>
    <p:sldId id="270" r:id="rId19"/>
    <p:sldId id="272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Skoglund" initials="RS" lastIdx="1" clrIdx="0">
    <p:extLst>
      <p:ext uri="{19B8F6BF-5375-455C-9EA6-DF929625EA0E}">
        <p15:presenceInfo xmlns:p15="http://schemas.microsoft.com/office/powerpoint/2012/main" userId="S-1-5-21-1220945662-1123561945-682003330-11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92" autoAdjust="0"/>
  </p:normalViewPr>
  <p:slideViewPr>
    <p:cSldViewPr snapToGrid="0">
      <p:cViewPr varScale="1">
        <p:scale>
          <a:sx n="138" d="100"/>
          <a:sy n="138" d="100"/>
        </p:scale>
        <p:origin x="6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50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26E9B-BC49-40A6-A5A8-09F369820445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328952-E37F-42F6-8DEF-9466BD9C0FDA}">
      <dgm:prSet phldrT="[Text]" custT="1"/>
      <dgm:spPr/>
      <dgm:t>
        <a:bodyPr/>
        <a:lstStyle/>
        <a:p>
          <a:r>
            <a:rPr lang="en-US" sz="2000" dirty="0"/>
            <a:t>2013</a:t>
          </a:r>
        </a:p>
      </dgm:t>
    </dgm:pt>
    <dgm:pt modelId="{756662FB-C353-40A4-98FB-BC1F4EBDABC3}" type="parTrans" cxnId="{010DC12F-A1FF-40CE-A762-9AFDCE142B4A}">
      <dgm:prSet/>
      <dgm:spPr/>
      <dgm:t>
        <a:bodyPr/>
        <a:lstStyle/>
        <a:p>
          <a:endParaRPr lang="en-US"/>
        </a:p>
      </dgm:t>
    </dgm:pt>
    <dgm:pt modelId="{19DF5476-7B7D-43DB-9064-0468487D5EEC}" type="sibTrans" cxnId="{010DC12F-A1FF-40CE-A762-9AFDCE142B4A}">
      <dgm:prSet/>
      <dgm:spPr/>
      <dgm:t>
        <a:bodyPr/>
        <a:lstStyle/>
        <a:p>
          <a:endParaRPr lang="en-US"/>
        </a:p>
      </dgm:t>
    </dgm:pt>
    <dgm:pt modelId="{866ECC5A-CEEF-4F6D-A9AA-F339A21125DF}">
      <dgm:prSet phldrT="[Text]" custT="1"/>
      <dgm:spPr/>
      <dgm:t>
        <a:bodyPr/>
        <a:lstStyle/>
        <a:p>
          <a:r>
            <a:rPr lang="en-US" sz="2000" dirty="0"/>
            <a:t>2014</a:t>
          </a:r>
        </a:p>
      </dgm:t>
    </dgm:pt>
    <dgm:pt modelId="{81CD07ED-0A13-444A-9ED1-34DE17BB4B18}" type="parTrans" cxnId="{5D4FFFBD-C277-4FA9-AD0D-1BDD66FC3502}">
      <dgm:prSet/>
      <dgm:spPr/>
      <dgm:t>
        <a:bodyPr/>
        <a:lstStyle/>
        <a:p>
          <a:endParaRPr lang="en-US"/>
        </a:p>
      </dgm:t>
    </dgm:pt>
    <dgm:pt modelId="{D9A86ADD-9921-49BE-BF45-98EF883D0ED8}" type="sibTrans" cxnId="{5D4FFFBD-C277-4FA9-AD0D-1BDD66FC3502}">
      <dgm:prSet/>
      <dgm:spPr/>
      <dgm:t>
        <a:bodyPr/>
        <a:lstStyle/>
        <a:p>
          <a:endParaRPr lang="en-US"/>
        </a:p>
      </dgm:t>
    </dgm:pt>
    <dgm:pt modelId="{16989245-B384-4F7C-8D06-44EE56C7BFFA}">
      <dgm:prSet phldrT="[Text]" custT="1"/>
      <dgm:spPr/>
      <dgm:t>
        <a:bodyPr/>
        <a:lstStyle/>
        <a:p>
          <a:r>
            <a:rPr lang="en-US" sz="2000" dirty="0"/>
            <a:t>2015</a:t>
          </a:r>
        </a:p>
      </dgm:t>
    </dgm:pt>
    <dgm:pt modelId="{AEBDBEF9-83DE-4444-8D5C-EE8114BF1933}" type="parTrans" cxnId="{68134702-CC03-472B-9654-1351D88BAD7E}">
      <dgm:prSet/>
      <dgm:spPr/>
      <dgm:t>
        <a:bodyPr/>
        <a:lstStyle/>
        <a:p>
          <a:endParaRPr lang="en-US"/>
        </a:p>
      </dgm:t>
    </dgm:pt>
    <dgm:pt modelId="{77D85956-BAA2-4A91-8E24-AF7138902C84}" type="sibTrans" cxnId="{68134702-CC03-472B-9654-1351D88BAD7E}">
      <dgm:prSet/>
      <dgm:spPr/>
      <dgm:t>
        <a:bodyPr/>
        <a:lstStyle/>
        <a:p>
          <a:endParaRPr lang="en-US"/>
        </a:p>
      </dgm:t>
    </dgm:pt>
    <dgm:pt modelId="{23A22A55-0620-406F-B2EF-2A5053E5AB9F}">
      <dgm:prSet custT="1"/>
      <dgm:spPr/>
      <dgm:t>
        <a:bodyPr/>
        <a:lstStyle/>
        <a:p>
          <a:r>
            <a:rPr lang="en-US" sz="2000" dirty="0"/>
            <a:t>2016</a:t>
          </a:r>
        </a:p>
      </dgm:t>
    </dgm:pt>
    <dgm:pt modelId="{3F995106-DAA1-4AFC-A689-3F88170C725E}" type="parTrans" cxnId="{7CF62065-8811-4519-85B8-AB6069F7B8B9}">
      <dgm:prSet/>
      <dgm:spPr/>
      <dgm:t>
        <a:bodyPr/>
        <a:lstStyle/>
        <a:p>
          <a:endParaRPr lang="en-US"/>
        </a:p>
      </dgm:t>
    </dgm:pt>
    <dgm:pt modelId="{26FA8D55-3928-42A8-BBE5-CF1E37291085}" type="sibTrans" cxnId="{7CF62065-8811-4519-85B8-AB6069F7B8B9}">
      <dgm:prSet/>
      <dgm:spPr/>
      <dgm:t>
        <a:bodyPr/>
        <a:lstStyle/>
        <a:p>
          <a:endParaRPr lang="en-US"/>
        </a:p>
      </dgm:t>
    </dgm:pt>
    <dgm:pt modelId="{7EE59D4D-012B-449C-8145-4FA0C98245CB}">
      <dgm:prSet custT="1"/>
      <dgm:spPr/>
      <dgm:t>
        <a:bodyPr/>
        <a:lstStyle/>
        <a:p>
          <a:r>
            <a:rPr lang="en-US" sz="2000" dirty="0"/>
            <a:t>2017</a:t>
          </a:r>
        </a:p>
      </dgm:t>
    </dgm:pt>
    <dgm:pt modelId="{F949BE18-0E5E-4248-A3F3-7D659B41C503}" type="parTrans" cxnId="{8D6A083A-F10E-4A0D-B3CF-6430C0776D7A}">
      <dgm:prSet/>
      <dgm:spPr/>
      <dgm:t>
        <a:bodyPr/>
        <a:lstStyle/>
        <a:p>
          <a:endParaRPr lang="en-US"/>
        </a:p>
      </dgm:t>
    </dgm:pt>
    <dgm:pt modelId="{60C3210F-C236-46A3-B97A-AE54F0D44DE4}" type="sibTrans" cxnId="{8D6A083A-F10E-4A0D-B3CF-6430C0776D7A}">
      <dgm:prSet/>
      <dgm:spPr/>
      <dgm:t>
        <a:bodyPr/>
        <a:lstStyle/>
        <a:p>
          <a:endParaRPr lang="en-US"/>
        </a:p>
      </dgm:t>
    </dgm:pt>
    <dgm:pt modelId="{C6A3C35E-E764-4797-8858-F1FE39C3B2A6}">
      <dgm:prSet custT="1"/>
      <dgm:spPr/>
      <dgm:t>
        <a:bodyPr/>
        <a:lstStyle/>
        <a:p>
          <a:r>
            <a:rPr lang="en-US" sz="2000" dirty="0"/>
            <a:t>2018</a:t>
          </a:r>
        </a:p>
      </dgm:t>
    </dgm:pt>
    <dgm:pt modelId="{D575F74D-8FE7-453C-8C94-BAF62D97CD3A}" type="parTrans" cxnId="{42812E75-71D3-4BD3-B157-1AD84AD32E9C}">
      <dgm:prSet/>
      <dgm:spPr/>
      <dgm:t>
        <a:bodyPr/>
        <a:lstStyle/>
        <a:p>
          <a:endParaRPr lang="en-US"/>
        </a:p>
      </dgm:t>
    </dgm:pt>
    <dgm:pt modelId="{903FD004-3981-4242-86C3-B728FAABB60D}" type="sibTrans" cxnId="{42812E75-71D3-4BD3-B157-1AD84AD32E9C}">
      <dgm:prSet/>
      <dgm:spPr/>
      <dgm:t>
        <a:bodyPr/>
        <a:lstStyle/>
        <a:p>
          <a:endParaRPr lang="en-US"/>
        </a:p>
      </dgm:t>
    </dgm:pt>
    <dgm:pt modelId="{5BED6F91-3856-4DEB-B800-E4D57A2A7DC6}">
      <dgm:prSet custT="1"/>
      <dgm:spPr/>
      <dgm:t>
        <a:bodyPr/>
        <a:lstStyle/>
        <a:p>
          <a:r>
            <a:rPr lang="en-US" sz="2000" dirty="0"/>
            <a:t>2019</a:t>
          </a:r>
        </a:p>
      </dgm:t>
    </dgm:pt>
    <dgm:pt modelId="{3733A0F8-00DF-4706-BC5F-850A4918FC81}" type="parTrans" cxnId="{F1D84049-4F46-499F-BC49-1AD6B521057B}">
      <dgm:prSet/>
      <dgm:spPr/>
      <dgm:t>
        <a:bodyPr/>
        <a:lstStyle/>
        <a:p>
          <a:endParaRPr lang="en-US"/>
        </a:p>
      </dgm:t>
    </dgm:pt>
    <dgm:pt modelId="{C100B3D5-5FBC-4E7F-89EA-C64F928538F5}" type="sibTrans" cxnId="{F1D84049-4F46-499F-BC49-1AD6B521057B}">
      <dgm:prSet/>
      <dgm:spPr/>
      <dgm:t>
        <a:bodyPr/>
        <a:lstStyle/>
        <a:p>
          <a:endParaRPr lang="en-US"/>
        </a:p>
      </dgm:t>
    </dgm:pt>
    <dgm:pt modelId="{2BA3A478-B779-4B2C-A6D0-25C3E22692AD}">
      <dgm:prSet custT="1"/>
      <dgm:spPr/>
      <dgm:t>
        <a:bodyPr/>
        <a:lstStyle/>
        <a:p>
          <a:r>
            <a:rPr lang="en-US" sz="2000" dirty="0"/>
            <a:t>2020</a:t>
          </a:r>
        </a:p>
      </dgm:t>
    </dgm:pt>
    <dgm:pt modelId="{682789B4-34A9-47B4-B201-629F4747D08A}" type="parTrans" cxnId="{62453E1C-DEEC-43F6-A549-0027554BF1F2}">
      <dgm:prSet/>
      <dgm:spPr/>
      <dgm:t>
        <a:bodyPr/>
        <a:lstStyle/>
        <a:p>
          <a:endParaRPr lang="en-US"/>
        </a:p>
      </dgm:t>
    </dgm:pt>
    <dgm:pt modelId="{437D812A-7A65-4559-AB54-1EB25F0CDDBA}" type="sibTrans" cxnId="{62453E1C-DEEC-43F6-A549-0027554BF1F2}">
      <dgm:prSet/>
      <dgm:spPr/>
      <dgm:t>
        <a:bodyPr/>
        <a:lstStyle/>
        <a:p>
          <a:endParaRPr lang="en-US"/>
        </a:p>
      </dgm:t>
    </dgm:pt>
    <dgm:pt modelId="{F1D02045-E45C-4E6C-8C1B-F701BD74F963}" type="pres">
      <dgm:prSet presAssocID="{10C26E9B-BC49-40A6-A5A8-09F369820445}" presName="Name0" presStyleCnt="0">
        <dgm:presLayoutVars>
          <dgm:dir/>
          <dgm:resizeHandles val="exact"/>
        </dgm:presLayoutVars>
      </dgm:prSet>
      <dgm:spPr/>
    </dgm:pt>
    <dgm:pt modelId="{F3443394-C736-4608-B677-CF40BEFDC11F}" type="pres">
      <dgm:prSet presAssocID="{10C26E9B-BC49-40A6-A5A8-09F369820445}" presName="arrow" presStyleLbl="bgShp" presStyleIdx="0" presStyleCnt="1"/>
      <dgm:spPr/>
    </dgm:pt>
    <dgm:pt modelId="{B0C934A0-BC59-45C4-93F8-2D0CBBEAD58A}" type="pres">
      <dgm:prSet presAssocID="{10C26E9B-BC49-40A6-A5A8-09F369820445}" presName="points" presStyleCnt="0"/>
      <dgm:spPr/>
    </dgm:pt>
    <dgm:pt modelId="{1C6BD42A-08DA-480E-BEB5-9C4D16F64943}" type="pres">
      <dgm:prSet presAssocID="{73328952-E37F-42F6-8DEF-9466BD9C0FDA}" presName="compositeA" presStyleCnt="0"/>
      <dgm:spPr/>
    </dgm:pt>
    <dgm:pt modelId="{7C61E58D-AFD6-4CD9-BD79-5BC2FB75C0DB}" type="pres">
      <dgm:prSet presAssocID="{73328952-E37F-42F6-8DEF-9466BD9C0FDA}" presName="textA" presStyleLbl="revTx" presStyleIdx="0" presStyleCnt="8" custLinFactNeighborY="14322">
        <dgm:presLayoutVars>
          <dgm:bulletEnabled val="1"/>
        </dgm:presLayoutVars>
      </dgm:prSet>
      <dgm:spPr/>
    </dgm:pt>
    <dgm:pt modelId="{7A6932E5-14A4-4105-9330-DF3706B9D4A3}" type="pres">
      <dgm:prSet presAssocID="{73328952-E37F-42F6-8DEF-9466BD9C0FDA}" presName="circleA" presStyleLbl="node1" presStyleIdx="0" presStyleCnt="8"/>
      <dgm:spPr/>
    </dgm:pt>
    <dgm:pt modelId="{CD7D0A73-773E-496E-9F75-2A4FC6727CE3}" type="pres">
      <dgm:prSet presAssocID="{73328952-E37F-42F6-8DEF-9466BD9C0FDA}" presName="spaceA" presStyleCnt="0"/>
      <dgm:spPr/>
    </dgm:pt>
    <dgm:pt modelId="{3D82EABB-FC6E-4E29-9E40-31DA2D17A391}" type="pres">
      <dgm:prSet presAssocID="{19DF5476-7B7D-43DB-9064-0468487D5EEC}" presName="space" presStyleCnt="0"/>
      <dgm:spPr/>
    </dgm:pt>
    <dgm:pt modelId="{27A35EA3-1DA1-4C2D-A2E8-D0F622D3A227}" type="pres">
      <dgm:prSet presAssocID="{866ECC5A-CEEF-4F6D-A9AA-F339A21125DF}" presName="compositeB" presStyleCnt="0"/>
      <dgm:spPr/>
    </dgm:pt>
    <dgm:pt modelId="{98BF8C23-A05E-4B36-B056-9416BABDF67B}" type="pres">
      <dgm:prSet presAssocID="{866ECC5A-CEEF-4F6D-A9AA-F339A21125DF}" presName="textB" presStyleLbl="revTx" presStyleIdx="1" presStyleCnt="8" custLinFactNeighborX="1261" custLinFactNeighborY="-94376">
        <dgm:presLayoutVars>
          <dgm:bulletEnabled val="1"/>
        </dgm:presLayoutVars>
      </dgm:prSet>
      <dgm:spPr/>
    </dgm:pt>
    <dgm:pt modelId="{55A7D092-E561-4E70-B4FF-B03369107BD7}" type="pres">
      <dgm:prSet presAssocID="{866ECC5A-CEEF-4F6D-A9AA-F339A21125DF}" presName="circleB" presStyleLbl="node1" presStyleIdx="1" presStyleCnt="8"/>
      <dgm:spPr/>
    </dgm:pt>
    <dgm:pt modelId="{CE8EA6B8-3DE7-48D0-BA67-34BF951F476B}" type="pres">
      <dgm:prSet presAssocID="{866ECC5A-CEEF-4F6D-A9AA-F339A21125DF}" presName="spaceB" presStyleCnt="0"/>
      <dgm:spPr/>
    </dgm:pt>
    <dgm:pt modelId="{03CE9E8B-A348-49F4-B876-0CAFA0743DD1}" type="pres">
      <dgm:prSet presAssocID="{D9A86ADD-9921-49BE-BF45-98EF883D0ED8}" presName="space" presStyleCnt="0"/>
      <dgm:spPr/>
    </dgm:pt>
    <dgm:pt modelId="{C35D5DC6-152A-4400-B002-BB718B62A913}" type="pres">
      <dgm:prSet presAssocID="{16989245-B384-4F7C-8D06-44EE56C7BFFA}" presName="compositeA" presStyleCnt="0"/>
      <dgm:spPr/>
    </dgm:pt>
    <dgm:pt modelId="{C7C52283-CD6F-4FA6-A88D-76D2CF29C1E6}" type="pres">
      <dgm:prSet presAssocID="{16989245-B384-4F7C-8D06-44EE56C7BFFA}" presName="textA" presStyleLbl="revTx" presStyleIdx="2" presStyleCnt="8" custLinFactNeighborY="14322">
        <dgm:presLayoutVars>
          <dgm:bulletEnabled val="1"/>
        </dgm:presLayoutVars>
      </dgm:prSet>
      <dgm:spPr/>
    </dgm:pt>
    <dgm:pt modelId="{B562CFCE-B75B-4EFD-BD79-601B6351FC2E}" type="pres">
      <dgm:prSet presAssocID="{16989245-B384-4F7C-8D06-44EE56C7BFFA}" presName="circleA" presStyleLbl="node1" presStyleIdx="2" presStyleCnt="8"/>
      <dgm:spPr/>
    </dgm:pt>
    <dgm:pt modelId="{4FA42B89-710E-40F8-9F76-6229ECAB93CC}" type="pres">
      <dgm:prSet presAssocID="{16989245-B384-4F7C-8D06-44EE56C7BFFA}" presName="spaceA" presStyleCnt="0"/>
      <dgm:spPr/>
    </dgm:pt>
    <dgm:pt modelId="{08303F52-8311-4366-9648-D3B02B1AE178}" type="pres">
      <dgm:prSet presAssocID="{77D85956-BAA2-4A91-8E24-AF7138902C84}" presName="space" presStyleCnt="0"/>
      <dgm:spPr/>
    </dgm:pt>
    <dgm:pt modelId="{880D8415-0A03-4CEC-8376-7B263D498BB0}" type="pres">
      <dgm:prSet presAssocID="{23A22A55-0620-406F-B2EF-2A5053E5AB9F}" presName="compositeB" presStyleCnt="0"/>
      <dgm:spPr/>
    </dgm:pt>
    <dgm:pt modelId="{D156F5F9-C56B-43B1-945F-93B94E4437FC}" type="pres">
      <dgm:prSet presAssocID="{23A22A55-0620-406F-B2EF-2A5053E5AB9F}" presName="textB" presStyleLbl="revTx" presStyleIdx="3" presStyleCnt="8" custLinFactNeighborX="-655" custLinFactNeighborY="-92935">
        <dgm:presLayoutVars>
          <dgm:bulletEnabled val="1"/>
        </dgm:presLayoutVars>
      </dgm:prSet>
      <dgm:spPr/>
    </dgm:pt>
    <dgm:pt modelId="{A444FFFD-CBF5-486C-A2B0-71F629F6B916}" type="pres">
      <dgm:prSet presAssocID="{23A22A55-0620-406F-B2EF-2A5053E5AB9F}" presName="circleB" presStyleLbl="node1" presStyleIdx="3" presStyleCnt="8"/>
      <dgm:spPr/>
    </dgm:pt>
    <dgm:pt modelId="{1579DFD7-1F98-4587-AB46-2ECE301BD1A0}" type="pres">
      <dgm:prSet presAssocID="{23A22A55-0620-406F-B2EF-2A5053E5AB9F}" presName="spaceB" presStyleCnt="0"/>
      <dgm:spPr/>
    </dgm:pt>
    <dgm:pt modelId="{BC6089D3-AC59-4DF9-99E1-1F3433CD9AF9}" type="pres">
      <dgm:prSet presAssocID="{26FA8D55-3928-42A8-BBE5-CF1E37291085}" presName="space" presStyleCnt="0"/>
      <dgm:spPr/>
    </dgm:pt>
    <dgm:pt modelId="{226CFC72-0CB4-4F1F-B29C-AD27CB438F60}" type="pres">
      <dgm:prSet presAssocID="{7EE59D4D-012B-449C-8145-4FA0C98245CB}" presName="compositeA" presStyleCnt="0"/>
      <dgm:spPr/>
    </dgm:pt>
    <dgm:pt modelId="{89319357-A2F1-4F2B-ABB3-FFE63609F73F}" type="pres">
      <dgm:prSet presAssocID="{7EE59D4D-012B-449C-8145-4FA0C98245CB}" presName="textA" presStyleLbl="revTx" presStyleIdx="4" presStyleCnt="8" custLinFactNeighborY="13020">
        <dgm:presLayoutVars>
          <dgm:bulletEnabled val="1"/>
        </dgm:presLayoutVars>
      </dgm:prSet>
      <dgm:spPr/>
    </dgm:pt>
    <dgm:pt modelId="{A9015DF8-F42F-4E3D-BC6A-34005C63DA15}" type="pres">
      <dgm:prSet presAssocID="{7EE59D4D-012B-449C-8145-4FA0C98245CB}" presName="circleA" presStyleLbl="node1" presStyleIdx="4" presStyleCnt="8"/>
      <dgm:spPr/>
    </dgm:pt>
    <dgm:pt modelId="{B0BC83BC-C32C-47CC-9E80-25881569D3C2}" type="pres">
      <dgm:prSet presAssocID="{7EE59D4D-012B-449C-8145-4FA0C98245CB}" presName="spaceA" presStyleCnt="0"/>
      <dgm:spPr/>
    </dgm:pt>
    <dgm:pt modelId="{793444E1-D45F-4798-8664-F13E783CA38C}" type="pres">
      <dgm:prSet presAssocID="{60C3210F-C236-46A3-B97A-AE54F0D44DE4}" presName="space" presStyleCnt="0"/>
      <dgm:spPr/>
    </dgm:pt>
    <dgm:pt modelId="{E4EF430C-FF3A-4131-93D7-26320EB98F39}" type="pres">
      <dgm:prSet presAssocID="{C6A3C35E-E764-4797-8858-F1FE39C3B2A6}" presName="compositeB" presStyleCnt="0"/>
      <dgm:spPr/>
    </dgm:pt>
    <dgm:pt modelId="{BB44D0AD-E305-40B9-9A00-B92B9B5DCB3E}" type="pres">
      <dgm:prSet presAssocID="{C6A3C35E-E764-4797-8858-F1FE39C3B2A6}" presName="textB" presStyleLbl="revTx" presStyleIdx="5" presStyleCnt="8" custScaleY="38847" custLinFactY="-39581" custLinFactNeighborX="-2198" custLinFactNeighborY="-100000">
        <dgm:presLayoutVars>
          <dgm:bulletEnabled val="1"/>
        </dgm:presLayoutVars>
      </dgm:prSet>
      <dgm:spPr/>
    </dgm:pt>
    <dgm:pt modelId="{3530EBFB-1217-4F53-B416-3C0D9ACC13FD}" type="pres">
      <dgm:prSet presAssocID="{C6A3C35E-E764-4797-8858-F1FE39C3B2A6}" presName="circleB" presStyleLbl="node1" presStyleIdx="5" presStyleCnt="8" custLinFactNeighborY="-57288"/>
      <dgm:spPr/>
    </dgm:pt>
    <dgm:pt modelId="{2A16D876-5DD9-4F37-82E1-52D0A7DA8ECA}" type="pres">
      <dgm:prSet presAssocID="{C6A3C35E-E764-4797-8858-F1FE39C3B2A6}" presName="spaceB" presStyleCnt="0"/>
      <dgm:spPr/>
    </dgm:pt>
    <dgm:pt modelId="{8BAA75EA-92FD-4520-9ACB-001678045CDC}" type="pres">
      <dgm:prSet presAssocID="{903FD004-3981-4242-86C3-B728FAABB60D}" presName="space" presStyleCnt="0"/>
      <dgm:spPr/>
    </dgm:pt>
    <dgm:pt modelId="{9F19420C-E723-457D-98BF-FEE50F9AC4F4}" type="pres">
      <dgm:prSet presAssocID="{5BED6F91-3856-4DEB-B800-E4D57A2A7DC6}" presName="compositeA" presStyleCnt="0"/>
      <dgm:spPr/>
    </dgm:pt>
    <dgm:pt modelId="{5091389E-4D57-48BF-9C4C-56E24479345A}" type="pres">
      <dgm:prSet presAssocID="{5BED6F91-3856-4DEB-B800-E4D57A2A7DC6}" presName="textA" presStyleLbl="revTx" presStyleIdx="6" presStyleCnt="8" custScaleY="46670" custLinFactNeighborX="781" custLinFactNeighborY="54429">
        <dgm:presLayoutVars>
          <dgm:bulletEnabled val="1"/>
        </dgm:presLayoutVars>
      </dgm:prSet>
      <dgm:spPr/>
    </dgm:pt>
    <dgm:pt modelId="{BBC82F6A-0257-44B2-B82E-5308F8C1F519}" type="pres">
      <dgm:prSet presAssocID="{5BED6F91-3856-4DEB-B800-E4D57A2A7DC6}" presName="circleA" presStyleLbl="node1" presStyleIdx="6" presStyleCnt="8" custLinFactNeighborY="57288"/>
      <dgm:spPr/>
    </dgm:pt>
    <dgm:pt modelId="{04CCB5F3-E7AB-4A5B-9D10-6DF0B140D7E4}" type="pres">
      <dgm:prSet presAssocID="{5BED6F91-3856-4DEB-B800-E4D57A2A7DC6}" presName="spaceA" presStyleCnt="0"/>
      <dgm:spPr/>
    </dgm:pt>
    <dgm:pt modelId="{06A9F3EC-12E8-474A-9FBC-34DB895704D7}" type="pres">
      <dgm:prSet presAssocID="{C100B3D5-5FBC-4E7F-89EA-C64F928538F5}" presName="space" presStyleCnt="0"/>
      <dgm:spPr/>
    </dgm:pt>
    <dgm:pt modelId="{D5A954E5-A344-4903-AC47-BBD0B6FBA9BC}" type="pres">
      <dgm:prSet presAssocID="{2BA3A478-B779-4B2C-A6D0-25C3E22692AD}" presName="compositeB" presStyleCnt="0"/>
      <dgm:spPr/>
    </dgm:pt>
    <dgm:pt modelId="{87A3B32E-A61B-47BC-84DB-BAF6DBA769C0}" type="pres">
      <dgm:prSet presAssocID="{2BA3A478-B779-4B2C-A6D0-25C3E22692AD}" presName="textB" presStyleLbl="revTx" presStyleIdx="7" presStyleCnt="8" custLinFactNeighborX="-123" custLinFactNeighborY="-93138">
        <dgm:presLayoutVars>
          <dgm:bulletEnabled val="1"/>
        </dgm:presLayoutVars>
      </dgm:prSet>
      <dgm:spPr/>
    </dgm:pt>
    <dgm:pt modelId="{63688E1E-81DD-4A04-936B-68400E8A2657}" type="pres">
      <dgm:prSet presAssocID="{2BA3A478-B779-4B2C-A6D0-25C3E22692AD}" presName="circleB" presStyleLbl="node1" presStyleIdx="7" presStyleCnt="8"/>
      <dgm:spPr/>
    </dgm:pt>
    <dgm:pt modelId="{0B18CE26-9ADE-4202-9E32-E62E648D2759}" type="pres">
      <dgm:prSet presAssocID="{2BA3A478-B779-4B2C-A6D0-25C3E22692AD}" presName="spaceB" presStyleCnt="0"/>
      <dgm:spPr/>
    </dgm:pt>
  </dgm:ptLst>
  <dgm:cxnLst>
    <dgm:cxn modelId="{68134702-CC03-472B-9654-1351D88BAD7E}" srcId="{10C26E9B-BC49-40A6-A5A8-09F369820445}" destId="{16989245-B384-4F7C-8D06-44EE56C7BFFA}" srcOrd="2" destOrd="0" parTransId="{AEBDBEF9-83DE-4444-8D5C-EE8114BF1933}" sibTransId="{77D85956-BAA2-4A91-8E24-AF7138902C84}"/>
    <dgm:cxn modelId="{E2431106-0A41-4FD0-ADEA-40EF63D1FB1B}" type="presOf" srcId="{5BED6F91-3856-4DEB-B800-E4D57A2A7DC6}" destId="{5091389E-4D57-48BF-9C4C-56E24479345A}" srcOrd="0" destOrd="0" presId="urn:microsoft.com/office/officeart/2005/8/layout/hProcess11"/>
    <dgm:cxn modelId="{23586015-7DF8-4418-AB24-D3E3C4A6CC86}" type="presOf" srcId="{7EE59D4D-012B-449C-8145-4FA0C98245CB}" destId="{89319357-A2F1-4F2B-ABB3-FFE63609F73F}" srcOrd="0" destOrd="0" presId="urn:microsoft.com/office/officeart/2005/8/layout/hProcess11"/>
    <dgm:cxn modelId="{62453E1C-DEEC-43F6-A549-0027554BF1F2}" srcId="{10C26E9B-BC49-40A6-A5A8-09F369820445}" destId="{2BA3A478-B779-4B2C-A6D0-25C3E22692AD}" srcOrd="7" destOrd="0" parTransId="{682789B4-34A9-47B4-B201-629F4747D08A}" sibTransId="{437D812A-7A65-4559-AB54-1EB25F0CDDBA}"/>
    <dgm:cxn modelId="{010DC12F-A1FF-40CE-A762-9AFDCE142B4A}" srcId="{10C26E9B-BC49-40A6-A5A8-09F369820445}" destId="{73328952-E37F-42F6-8DEF-9466BD9C0FDA}" srcOrd="0" destOrd="0" parTransId="{756662FB-C353-40A4-98FB-BC1F4EBDABC3}" sibTransId="{19DF5476-7B7D-43DB-9064-0468487D5EEC}"/>
    <dgm:cxn modelId="{8D6A083A-F10E-4A0D-B3CF-6430C0776D7A}" srcId="{10C26E9B-BC49-40A6-A5A8-09F369820445}" destId="{7EE59D4D-012B-449C-8145-4FA0C98245CB}" srcOrd="4" destOrd="0" parTransId="{F949BE18-0E5E-4248-A3F3-7D659B41C503}" sibTransId="{60C3210F-C236-46A3-B97A-AE54F0D44DE4}"/>
    <dgm:cxn modelId="{7CF62065-8811-4519-85B8-AB6069F7B8B9}" srcId="{10C26E9B-BC49-40A6-A5A8-09F369820445}" destId="{23A22A55-0620-406F-B2EF-2A5053E5AB9F}" srcOrd="3" destOrd="0" parTransId="{3F995106-DAA1-4AFC-A689-3F88170C725E}" sibTransId="{26FA8D55-3928-42A8-BBE5-CF1E37291085}"/>
    <dgm:cxn modelId="{F1D84049-4F46-499F-BC49-1AD6B521057B}" srcId="{10C26E9B-BC49-40A6-A5A8-09F369820445}" destId="{5BED6F91-3856-4DEB-B800-E4D57A2A7DC6}" srcOrd="6" destOrd="0" parTransId="{3733A0F8-00DF-4706-BC5F-850A4918FC81}" sibTransId="{C100B3D5-5FBC-4E7F-89EA-C64F928538F5}"/>
    <dgm:cxn modelId="{8BFF0753-94A9-484A-B8FC-475713144E11}" type="presOf" srcId="{2BA3A478-B779-4B2C-A6D0-25C3E22692AD}" destId="{87A3B32E-A61B-47BC-84DB-BAF6DBA769C0}" srcOrd="0" destOrd="0" presId="urn:microsoft.com/office/officeart/2005/8/layout/hProcess11"/>
    <dgm:cxn modelId="{42812E75-71D3-4BD3-B157-1AD84AD32E9C}" srcId="{10C26E9B-BC49-40A6-A5A8-09F369820445}" destId="{C6A3C35E-E764-4797-8858-F1FE39C3B2A6}" srcOrd="5" destOrd="0" parTransId="{D575F74D-8FE7-453C-8C94-BAF62D97CD3A}" sibTransId="{903FD004-3981-4242-86C3-B728FAABB60D}"/>
    <dgm:cxn modelId="{C3B7408B-B706-4A66-86CE-912D3BC1C42A}" type="presOf" srcId="{23A22A55-0620-406F-B2EF-2A5053E5AB9F}" destId="{D156F5F9-C56B-43B1-945F-93B94E4437FC}" srcOrd="0" destOrd="0" presId="urn:microsoft.com/office/officeart/2005/8/layout/hProcess11"/>
    <dgm:cxn modelId="{FF9DA296-D667-4F12-BF3C-019E0DD08D36}" type="presOf" srcId="{16989245-B384-4F7C-8D06-44EE56C7BFFA}" destId="{C7C52283-CD6F-4FA6-A88D-76D2CF29C1E6}" srcOrd="0" destOrd="0" presId="urn:microsoft.com/office/officeart/2005/8/layout/hProcess11"/>
    <dgm:cxn modelId="{18741F8C-1100-415E-AB20-FB41040B938A}" type="presOf" srcId="{C6A3C35E-E764-4797-8858-F1FE39C3B2A6}" destId="{BB44D0AD-E305-40B9-9A00-B92B9B5DCB3E}" srcOrd="0" destOrd="0" presId="urn:microsoft.com/office/officeart/2005/8/layout/hProcess11"/>
    <dgm:cxn modelId="{29E8AFB4-66E0-429B-8410-99185CF58F9A}" type="presOf" srcId="{866ECC5A-CEEF-4F6D-A9AA-F339A21125DF}" destId="{98BF8C23-A05E-4B36-B056-9416BABDF67B}" srcOrd="0" destOrd="0" presId="urn:microsoft.com/office/officeart/2005/8/layout/hProcess11"/>
    <dgm:cxn modelId="{5D4FFFBD-C277-4FA9-AD0D-1BDD66FC3502}" srcId="{10C26E9B-BC49-40A6-A5A8-09F369820445}" destId="{866ECC5A-CEEF-4F6D-A9AA-F339A21125DF}" srcOrd="1" destOrd="0" parTransId="{81CD07ED-0A13-444A-9ED1-34DE17BB4B18}" sibTransId="{D9A86ADD-9921-49BE-BF45-98EF883D0ED8}"/>
    <dgm:cxn modelId="{0A5769C6-C358-4212-9103-9651827F1D20}" type="presOf" srcId="{73328952-E37F-42F6-8DEF-9466BD9C0FDA}" destId="{7C61E58D-AFD6-4CD9-BD79-5BC2FB75C0DB}" srcOrd="0" destOrd="0" presId="urn:microsoft.com/office/officeart/2005/8/layout/hProcess11"/>
    <dgm:cxn modelId="{BB7FD9DC-906D-4194-9E95-009F44C1D807}" type="presOf" srcId="{10C26E9B-BC49-40A6-A5A8-09F369820445}" destId="{F1D02045-E45C-4E6C-8C1B-F701BD74F963}" srcOrd="0" destOrd="0" presId="urn:microsoft.com/office/officeart/2005/8/layout/hProcess11"/>
    <dgm:cxn modelId="{23B05DB8-EC28-453F-8B2E-F9D563DBFD2B}" type="presParOf" srcId="{F1D02045-E45C-4E6C-8C1B-F701BD74F963}" destId="{F3443394-C736-4608-B677-CF40BEFDC11F}" srcOrd="0" destOrd="0" presId="urn:microsoft.com/office/officeart/2005/8/layout/hProcess11"/>
    <dgm:cxn modelId="{1265DBE4-898B-4BD3-BA91-9153A2FA0178}" type="presParOf" srcId="{F1D02045-E45C-4E6C-8C1B-F701BD74F963}" destId="{B0C934A0-BC59-45C4-93F8-2D0CBBEAD58A}" srcOrd="1" destOrd="0" presId="urn:microsoft.com/office/officeart/2005/8/layout/hProcess11"/>
    <dgm:cxn modelId="{0386D582-C837-46D1-ADAB-26DF758BFB90}" type="presParOf" srcId="{B0C934A0-BC59-45C4-93F8-2D0CBBEAD58A}" destId="{1C6BD42A-08DA-480E-BEB5-9C4D16F64943}" srcOrd="0" destOrd="0" presId="urn:microsoft.com/office/officeart/2005/8/layout/hProcess11"/>
    <dgm:cxn modelId="{B2DD7604-6C02-4048-9310-687DFA4AD2D0}" type="presParOf" srcId="{1C6BD42A-08DA-480E-BEB5-9C4D16F64943}" destId="{7C61E58D-AFD6-4CD9-BD79-5BC2FB75C0DB}" srcOrd="0" destOrd="0" presId="urn:microsoft.com/office/officeart/2005/8/layout/hProcess11"/>
    <dgm:cxn modelId="{AB70E904-2B91-4B19-A181-CADFBF96F5FF}" type="presParOf" srcId="{1C6BD42A-08DA-480E-BEB5-9C4D16F64943}" destId="{7A6932E5-14A4-4105-9330-DF3706B9D4A3}" srcOrd="1" destOrd="0" presId="urn:microsoft.com/office/officeart/2005/8/layout/hProcess11"/>
    <dgm:cxn modelId="{B14B22C8-BA34-4713-8E02-2949AD3BA0FB}" type="presParOf" srcId="{1C6BD42A-08DA-480E-BEB5-9C4D16F64943}" destId="{CD7D0A73-773E-496E-9F75-2A4FC6727CE3}" srcOrd="2" destOrd="0" presId="urn:microsoft.com/office/officeart/2005/8/layout/hProcess11"/>
    <dgm:cxn modelId="{F1FA8A76-B1F6-47F1-8DE8-0BDC7D9D5415}" type="presParOf" srcId="{B0C934A0-BC59-45C4-93F8-2D0CBBEAD58A}" destId="{3D82EABB-FC6E-4E29-9E40-31DA2D17A391}" srcOrd="1" destOrd="0" presId="urn:microsoft.com/office/officeart/2005/8/layout/hProcess11"/>
    <dgm:cxn modelId="{CEBA30A0-2003-4A94-8BC7-C1C6DD94C1F6}" type="presParOf" srcId="{B0C934A0-BC59-45C4-93F8-2D0CBBEAD58A}" destId="{27A35EA3-1DA1-4C2D-A2E8-D0F622D3A227}" srcOrd="2" destOrd="0" presId="urn:microsoft.com/office/officeart/2005/8/layout/hProcess11"/>
    <dgm:cxn modelId="{08D70CF4-3C38-433A-B5C9-0D33E864FBB2}" type="presParOf" srcId="{27A35EA3-1DA1-4C2D-A2E8-D0F622D3A227}" destId="{98BF8C23-A05E-4B36-B056-9416BABDF67B}" srcOrd="0" destOrd="0" presId="urn:microsoft.com/office/officeart/2005/8/layout/hProcess11"/>
    <dgm:cxn modelId="{AA609A1F-018E-409B-BA26-699AB2C97929}" type="presParOf" srcId="{27A35EA3-1DA1-4C2D-A2E8-D0F622D3A227}" destId="{55A7D092-E561-4E70-B4FF-B03369107BD7}" srcOrd="1" destOrd="0" presId="urn:microsoft.com/office/officeart/2005/8/layout/hProcess11"/>
    <dgm:cxn modelId="{3B6F4F91-10F0-403D-84B3-AB63E1B83AA3}" type="presParOf" srcId="{27A35EA3-1DA1-4C2D-A2E8-D0F622D3A227}" destId="{CE8EA6B8-3DE7-48D0-BA67-34BF951F476B}" srcOrd="2" destOrd="0" presId="urn:microsoft.com/office/officeart/2005/8/layout/hProcess11"/>
    <dgm:cxn modelId="{D2D38BCC-7E8B-44DB-AAA0-CC798929687C}" type="presParOf" srcId="{B0C934A0-BC59-45C4-93F8-2D0CBBEAD58A}" destId="{03CE9E8B-A348-49F4-B876-0CAFA0743DD1}" srcOrd="3" destOrd="0" presId="urn:microsoft.com/office/officeart/2005/8/layout/hProcess11"/>
    <dgm:cxn modelId="{977241EB-6A44-491E-BEAD-B9A86E765FD8}" type="presParOf" srcId="{B0C934A0-BC59-45C4-93F8-2D0CBBEAD58A}" destId="{C35D5DC6-152A-4400-B002-BB718B62A913}" srcOrd="4" destOrd="0" presId="urn:microsoft.com/office/officeart/2005/8/layout/hProcess11"/>
    <dgm:cxn modelId="{8AF52697-7079-4C5B-AB17-8322CCE060A4}" type="presParOf" srcId="{C35D5DC6-152A-4400-B002-BB718B62A913}" destId="{C7C52283-CD6F-4FA6-A88D-76D2CF29C1E6}" srcOrd="0" destOrd="0" presId="urn:microsoft.com/office/officeart/2005/8/layout/hProcess11"/>
    <dgm:cxn modelId="{0420075D-42B1-492F-B7F7-15E0490E6307}" type="presParOf" srcId="{C35D5DC6-152A-4400-B002-BB718B62A913}" destId="{B562CFCE-B75B-4EFD-BD79-601B6351FC2E}" srcOrd="1" destOrd="0" presId="urn:microsoft.com/office/officeart/2005/8/layout/hProcess11"/>
    <dgm:cxn modelId="{73362F01-3C77-40C5-AD92-9DD589DCC937}" type="presParOf" srcId="{C35D5DC6-152A-4400-B002-BB718B62A913}" destId="{4FA42B89-710E-40F8-9F76-6229ECAB93CC}" srcOrd="2" destOrd="0" presId="urn:microsoft.com/office/officeart/2005/8/layout/hProcess11"/>
    <dgm:cxn modelId="{56C87F9D-5B65-48CD-882D-54CF77B6926D}" type="presParOf" srcId="{B0C934A0-BC59-45C4-93F8-2D0CBBEAD58A}" destId="{08303F52-8311-4366-9648-D3B02B1AE178}" srcOrd="5" destOrd="0" presId="urn:microsoft.com/office/officeart/2005/8/layout/hProcess11"/>
    <dgm:cxn modelId="{9586FAC7-A37B-47E7-B9CF-02D5CF7DA3CA}" type="presParOf" srcId="{B0C934A0-BC59-45C4-93F8-2D0CBBEAD58A}" destId="{880D8415-0A03-4CEC-8376-7B263D498BB0}" srcOrd="6" destOrd="0" presId="urn:microsoft.com/office/officeart/2005/8/layout/hProcess11"/>
    <dgm:cxn modelId="{6ABB2AC6-BE21-450E-A637-E74C22E2714B}" type="presParOf" srcId="{880D8415-0A03-4CEC-8376-7B263D498BB0}" destId="{D156F5F9-C56B-43B1-945F-93B94E4437FC}" srcOrd="0" destOrd="0" presId="urn:microsoft.com/office/officeart/2005/8/layout/hProcess11"/>
    <dgm:cxn modelId="{C897B7C1-A994-43B2-AC88-BE05E11A7592}" type="presParOf" srcId="{880D8415-0A03-4CEC-8376-7B263D498BB0}" destId="{A444FFFD-CBF5-486C-A2B0-71F629F6B916}" srcOrd="1" destOrd="0" presId="urn:microsoft.com/office/officeart/2005/8/layout/hProcess11"/>
    <dgm:cxn modelId="{5D75F2D6-FC35-4531-9124-B9BC174911F8}" type="presParOf" srcId="{880D8415-0A03-4CEC-8376-7B263D498BB0}" destId="{1579DFD7-1F98-4587-AB46-2ECE301BD1A0}" srcOrd="2" destOrd="0" presId="urn:microsoft.com/office/officeart/2005/8/layout/hProcess11"/>
    <dgm:cxn modelId="{A579109F-2F47-40EC-8DEE-B84A9AA214EA}" type="presParOf" srcId="{B0C934A0-BC59-45C4-93F8-2D0CBBEAD58A}" destId="{BC6089D3-AC59-4DF9-99E1-1F3433CD9AF9}" srcOrd="7" destOrd="0" presId="urn:microsoft.com/office/officeart/2005/8/layout/hProcess11"/>
    <dgm:cxn modelId="{30FF5C76-220C-4F43-AE48-F119A82C5E64}" type="presParOf" srcId="{B0C934A0-BC59-45C4-93F8-2D0CBBEAD58A}" destId="{226CFC72-0CB4-4F1F-B29C-AD27CB438F60}" srcOrd="8" destOrd="0" presId="urn:microsoft.com/office/officeart/2005/8/layout/hProcess11"/>
    <dgm:cxn modelId="{1EB62831-8693-4035-97AE-566D0AD30837}" type="presParOf" srcId="{226CFC72-0CB4-4F1F-B29C-AD27CB438F60}" destId="{89319357-A2F1-4F2B-ABB3-FFE63609F73F}" srcOrd="0" destOrd="0" presId="urn:microsoft.com/office/officeart/2005/8/layout/hProcess11"/>
    <dgm:cxn modelId="{22344AC5-18B1-477B-8173-EF5896151C0C}" type="presParOf" srcId="{226CFC72-0CB4-4F1F-B29C-AD27CB438F60}" destId="{A9015DF8-F42F-4E3D-BC6A-34005C63DA15}" srcOrd="1" destOrd="0" presId="urn:microsoft.com/office/officeart/2005/8/layout/hProcess11"/>
    <dgm:cxn modelId="{E0F0F0CD-A0B7-490E-BD8B-008A24B7113E}" type="presParOf" srcId="{226CFC72-0CB4-4F1F-B29C-AD27CB438F60}" destId="{B0BC83BC-C32C-47CC-9E80-25881569D3C2}" srcOrd="2" destOrd="0" presId="urn:microsoft.com/office/officeart/2005/8/layout/hProcess11"/>
    <dgm:cxn modelId="{32917E37-7B2F-49DC-9FD6-EDB2195C8C38}" type="presParOf" srcId="{B0C934A0-BC59-45C4-93F8-2D0CBBEAD58A}" destId="{793444E1-D45F-4798-8664-F13E783CA38C}" srcOrd="9" destOrd="0" presId="urn:microsoft.com/office/officeart/2005/8/layout/hProcess11"/>
    <dgm:cxn modelId="{E7FF005D-5776-4520-B7EE-EA0D0511699E}" type="presParOf" srcId="{B0C934A0-BC59-45C4-93F8-2D0CBBEAD58A}" destId="{E4EF430C-FF3A-4131-93D7-26320EB98F39}" srcOrd="10" destOrd="0" presId="urn:microsoft.com/office/officeart/2005/8/layout/hProcess11"/>
    <dgm:cxn modelId="{0AA146AD-9836-4821-8F71-1640C37C689A}" type="presParOf" srcId="{E4EF430C-FF3A-4131-93D7-26320EB98F39}" destId="{BB44D0AD-E305-40B9-9A00-B92B9B5DCB3E}" srcOrd="0" destOrd="0" presId="urn:microsoft.com/office/officeart/2005/8/layout/hProcess11"/>
    <dgm:cxn modelId="{04501A23-F004-4F11-B0B2-49E7CEC98693}" type="presParOf" srcId="{E4EF430C-FF3A-4131-93D7-26320EB98F39}" destId="{3530EBFB-1217-4F53-B416-3C0D9ACC13FD}" srcOrd="1" destOrd="0" presId="urn:microsoft.com/office/officeart/2005/8/layout/hProcess11"/>
    <dgm:cxn modelId="{573EEC46-2341-4169-8984-451F6B0C926A}" type="presParOf" srcId="{E4EF430C-FF3A-4131-93D7-26320EB98F39}" destId="{2A16D876-5DD9-4F37-82E1-52D0A7DA8ECA}" srcOrd="2" destOrd="0" presId="urn:microsoft.com/office/officeart/2005/8/layout/hProcess11"/>
    <dgm:cxn modelId="{5331340D-1065-4799-A0CC-47FE858A813B}" type="presParOf" srcId="{B0C934A0-BC59-45C4-93F8-2D0CBBEAD58A}" destId="{8BAA75EA-92FD-4520-9ACB-001678045CDC}" srcOrd="11" destOrd="0" presId="urn:microsoft.com/office/officeart/2005/8/layout/hProcess11"/>
    <dgm:cxn modelId="{F9603249-30D9-4A92-88B3-AC2279A57768}" type="presParOf" srcId="{B0C934A0-BC59-45C4-93F8-2D0CBBEAD58A}" destId="{9F19420C-E723-457D-98BF-FEE50F9AC4F4}" srcOrd="12" destOrd="0" presId="urn:microsoft.com/office/officeart/2005/8/layout/hProcess11"/>
    <dgm:cxn modelId="{C952121E-B7D7-4E1B-98C5-79F6C97B52DB}" type="presParOf" srcId="{9F19420C-E723-457D-98BF-FEE50F9AC4F4}" destId="{5091389E-4D57-48BF-9C4C-56E24479345A}" srcOrd="0" destOrd="0" presId="urn:microsoft.com/office/officeart/2005/8/layout/hProcess11"/>
    <dgm:cxn modelId="{200841DD-B1BC-4812-90E4-B1594AEB81AE}" type="presParOf" srcId="{9F19420C-E723-457D-98BF-FEE50F9AC4F4}" destId="{BBC82F6A-0257-44B2-B82E-5308F8C1F519}" srcOrd="1" destOrd="0" presId="urn:microsoft.com/office/officeart/2005/8/layout/hProcess11"/>
    <dgm:cxn modelId="{4706663E-AA7C-496E-BD22-F70CEAFC6ABA}" type="presParOf" srcId="{9F19420C-E723-457D-98BF-FEE50F9AC4F4}" destId="{04CCB5F3-E7AB-4A5B-9D10-6DF0B140D7E4}" srcOrd="2" destOrd="0" presId="urn:microsoft.com/office/officeart/2005/8/layout/hProcess11"/>
    <dgm:cxn modelId="{29756747-D867-4C58-B36C-8CE20A07C3C1}" type="presParOf" srcId="{B0C934A0-BC59-45C4-93F8-2D0CBBEAD58A}" destId="{06A9F3EC-12E8-474A-9FBC-34DB895704D7}" srcOrd="13" destOrd="0" presId="urn:microsoft.com/office/officeart/2005/8/layout/hProcess11"/>
    <dgm:cxn modelId="{BA78076F-D457-40D1-A209-A398BB823798}" type="presParOf" srcId="{B0C934A0-BC59-45C4-93F8-2D0CBBEAD58A}" destId="{D5A954E5-A344-4903-AC47-BBD0B6FBA9BC}" srcOrd="14" destOrd="0" presId="urn:microsoft.com/office/officeart/2005/8/layout/hProcess11"/>
    <dgm:cxn modelId="{330AFE9B-F0F4-4A02-9166-110EFC1131B4}" type="presParOf" srcId="{D5A954E5-A344-4903-AC47-BBD0B6FBA9BC}" destId="{87A3B32E-A61B-47BC-84DB-BAF6DBA769C0}" srcOrd="0" destOrd="0" presId="urn:microsoft.com/office/officeart/2005/8/layout/hProcess11"/>
    <dgm:cxn modelId="{E333C09D-3117-481A-B541-5F8F4A5C9774}" type="presParOf" srcId="{D5A954E5-A344-4903-AC47-BBD0B6FBA9BC}" destId="{63688E1E-81DD-4A04-936B-68400E8A2657}" srcOrd="1" destOrd="0" presId="urn:microsoft.com/office/officeart/2005/8/layout/hProcess11"/>
    <dgm:cxn modelId="{F63606E2-4F8F-4948-988C-BF52D1588CB9}" type="presParOf" srcId="{D5A954E5-A344-4903-AC47-BBD0B6FBA9BC}" destId="{0B18CE26-9ADE-4202-9E32-E62E648D27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3394-C736-4608-B677-CF40BEFDC11F}">
      <dsp:nvSpPr>
        <dsp:cNvPr id="0" name=""/>
        <dsp:cNvSpPr/>
      </dsp:nvSpPr>
      <dsp:spPr>
        <a:xfrm>
          <a:off x="0" y="711842"/>
          <a:ext cx="12192000" cy="94912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1750" dir="5400000" sy="98000" rotWithShape="0">
            <a:srgbClr val="000000">
              <a:alpha val="4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4800000"/>
          </a:lightRig>
        </a:scene3d>
        <a:sp3d prstMaterial="matte">
          <a:bevelT w="25400" h="4445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61E58D-AFD6-4CD9-BD79-5BC2FB75C0DB}">
      <dsp:nvSpPr>
        <dsp:cNvPr id="0" name=""/>
        <dsp:cNvSpPr/>
      </dsp:nvSpPr>
      <dsp:spPr>
        <a:xfrm>
          <a:off x="435" y="135933"/>
          <a:ext cx="1314003" cy="94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2013</a:t>
          </a:r>
        </a:p>
      </dsp:txBody>
      <dsp:txXfrm>
        <a:off x="435" y="135933"/>
        <a:ext cx="1314003" cy="949123"/>
      </dsp:txXfrm>
    </dsp:sp>
    <dsp:sp modelId="{7A6932E5-14A4-4105-9330-DF3706B9D4A3}">
      <dsp:nvSpPr>
        <dsp:cNvPr id="0" name=""/>
        <dsp:cNvSpPr/>
      </dsp:nvSpPr>
      <dsp:spPr>
        <a:xfrm>
          <a:off x="538796" y="1067764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BF8C23-A05E-4B36-B056-9416BABDF67B}">
      <dsp:nvSpPr>
        <dsp:cNvPr id="0" name=""/>
        <dsp:cNvSpPr/>
      </dsp:nvSpPr>
      <dsp:spPr>
        <a:xfrm>
          <a:off x="1396708" y="527940"/>
          <a:ext cx="1314003" cy="94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2014</a:t>
          </a:r>
        </a:p>
      </dsp:txBody>
      <dsp:txXfrm>
        <a:off x="1396708" y="527940"/>
        <a:ext cx="1314003" cy="949123"/>
      </dsp:txXfrm>
    </dsp:sp>
    <dsp:sp modelId="{55A7D092-E561-4E70-B4FF-B03369107BD7}">
      <dsp:nvSpPr>
        <dsp:cNvPr id="0" name=""/>
        <dsp:cNvSpPr/>
      </dsp:nvSpPr>
      <dsp:spPr>
        <a:xfrm>
          <a:off x="1918500" y="1067764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C52283-CD6F-4FA6-A88D-76D2CF29C1E6}">
      <dsp:nvSpPr>
        <dsp:cNvPr id="0" name=""/>
        <dsp:cNvSpPr/>
      </dsp:nvSpPr>
      <dsp:spPr>
        <a:xfrm>
          <a:off x="2759842" y="135933"/>
          <a:ext cx="1314003" cy="94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2015</a:t>
          </a:r>
        </a:p>
      </dsp:txBody>
      <dsp:txXfrm>
        <a:off x="2759842" y="135933"/>
        <a:ext cx="1314003" cy="949123"/>
      </dsp:txXfrm>
    </dsp:sp>
    <dsp:sp modelId="{B562CFCE-B75B-4EFD-BD79-601B6351FC2E}">
      <dsp:nvSpPr>
        <dsp:cNvPr id="0" name=""/>
        <dsp:cNvSpPr/>
      </dsp:nvSpPr>
      <dsp:spPr>
        <a:xfrm>
          <a:off x="3298204" y="1067764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56F5F9-C56B-43B1-945F-93B94E4437FC}">
      <dsp:nvSpPr>
        <dsp:cNvPr id="0" name=""/>
        <dsp:cNvSpPr/>
      </dsp:nvSpPr>
      <dsp:spPr>
        <a:xfrm>
          <a:off x="4130939" y="541617"/>
          <a:ext cx="1314003" cy="94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2016</a:t>
          </a:r>
        </a:p>
      </dsp:txBody>
      <dsp:txXfrm>
        <a:off x="4130939" y="541617"/>
        <a:ext cx="1314003" cy="949123"/>
      </dsp:txXfrm>
    </dsp:sp>
    <dsp:sp modelId="{A444FFFD-CBF5-486C-A2B0-71F629F6B916}">
      <dsp:nvSpPr>
        <dsp:cNvPr id="0" name=""/>
        <dsp:cNvSpPr/>
      </dsp:nvSpPr>
      <dsp:spPr>
        <a:xfrm>
          <a:off x="4677907" y="1067764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319357-A2F1-4F2B-ABB3-FFE63609F73F}">
      <dsp:nvSpPr>
        <dsp:cNvPr id="0" name=""/>
        <dsp:cNvSpPr/>
      </dsp:nvSpPr>
      <dsp:spPr>
        <a:xfrm>
          <a:off x="5519250" y="123575"/>
          <a:ext cx="1314003" cy="94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2017</a:t>
          </a:r>
        </a:p>
      </dsp:txBody>
      <dsp:txXfrm>
        <a:off x="5519250" y="123575"/>
        <a:ext cx="1314003" cy="949123"/>
      </dsp:txXfrm>
    </dsp:sp>
    <dsp:sp modelId="{A9015DF8-F42F-4E3D-BC6A-34005C63DA15}">
      <dsp:nvSpPr>
        <dsp:cNvPr id="0" name=""/>
        <dsp:cNvSpPr/>
      </dsp:nvSpPr>
      <dsp:spPr>
        <a:xfrm>
          <a:off x="6057611" y="1067764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44D0AD-E305-40B9-9A00-B92B9B5DCB3E}">
      <dsp:nvSpPr>
        <dsp:cNvPr id="0" name=""/>
        <dsp:cNvSpPr/>
      </dsp:nvSpPr>
      <dsp:spPr>
        <a:xfrm>
          <a:off x="6870071" y="534202"/>
          <a:ext cx="1314003" cy="36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2018</a:t>
          </a:r>
        </a:p>
      </dsp:txBody>
      <dsp:txXfrm>
        <a:off x="6870071" y="534202"/>
        <a:ext cx="1314003" cy="368706"/>
      </dsp:txXfrm>
    </dsp:sp>
    <dsp:sp modelId="{3530EBFB-1217-4F53-B416-3C0D9ACC13FD}">
      <dsp:nvSpPr>
        <dsp:cNvPr id="0" name=""/>
        <dsp:cNvSpPr/>
      </dsp:nvSpPr>
      <dsp:spPr>
        <a:xfrm>
          <a:off x="7437315" y="1076934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91389E-4D57-48BF-9C4C-56E24479345A}">
      <dsp:nvSpPr>
        <dsp:cNvPr id="0" name=""/>
        <dsp:cNvSpPr/>
      </dsp:nvSpPr>
      <dsp:spPr>
        <a:xfrm>
          <a:off x="8288919" y="643140"/>
          <a:ext cx="1314003" cy="442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2019</a:t>
          </a:r>
        </a:p>
      </dsp:txBody>
      <dsp:txXfrm>
        <a:off x="8288919" y="643140"/>
        <a:ext cx="1314003" cy="442955"/>
      </dsp:txXfrm>
    </dsp:sp>
    <dsp:sp modelId="{BBC82F6A-0257-44B2-B82E-5308F8C1F519}">
      <dsp:nvSpPr>
        <dsp:cNvPr id="0" name=""/>
        <dsp:cNvSpPr/>
      </dsp:nvSpPr>
      <dsp:spPr>
        <a:xfrm>
          <a:off x="8817018" y="1077155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A3B32E-A61B-47BC-84DB-BAF6DBA769C0}">
      <dsp:nvSpPr>
        <dsp:cNvPr id="0" name=""/>
        <dsp:cNvSpPr/>
      </dsp:nvSpPr>
      <dsp:spPr>
        <a:xfrm>
          <a:off x="9656744" y="539690"/>
          <a:ext cx="1314003" cy="94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2020</a:t>
          </a:r>
        </a:p>
      </dsp:txBody>
      <dsp:txXfrm>
        <a:off x="9656744" y="539690"/>
        <a:ext cx="1314003" cy="949123"/>
      </dsp:txXfrm>
    </dsp:sp>
    <dsp:sp modelId="{63688E1E-81DD-4A04-936B-68400E8A2657}">
      <dsp:nvSpPr>
        <dsp:cNvPr id="0" name=""/>
        <dsp:cNvSpPr/>
      </dsp:nvSpPr>
      <dsp:spPr>
        <a:xfrm>
          <a:off x="10196722" y="1067764"/>
          <a:ext cx="237280" cy="237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15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hade val="96000"/>
                <a:satMod val="100000"/>
                <a:lum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1000"/>
                <a:satMod val="100000"/>
              </a:schemeClr>
            </a:gs>
          </a:gsLst>
          <a:lin ang="5400000" scaled="0"/>
        </a:gradFill>
        <a:ln>
          <a:noFill/>
        </a:ln>
        <a:effectLst>
          <a:reflection blurRad="25400" stA="32000" endPos="28000" dist="8889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BD2E8-AC26-447D-92DC-EA56075077D5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563A-5F02-4CFA-92E7-262E42F3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2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3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2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19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3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8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6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CCBF-234F-30D9-6CE1-558E62862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6A407F-E0B5-E7F8-3974-537AD9784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93324-59D9-E910-0739-341D75134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CAB38-7EDA-CC8C-8806-16149D7FC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0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9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1B40-B5D5-13B3-C278-754127C6F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AB919-52EA-AE3A-98C1-E04398BF3A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496B5-BAC7-CA06-886C-55A76CC9D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AD024-4328-5715-E4C9-EFD973D39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0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42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0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5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563A-5F02-4CFA-92E7-262E42F3A5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.png"/><Relationship Id="rId4" Type="http://schemas.openxmlformats.org/officeDocument/2006/relationships/image" Target="../media/image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tikos Logo -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0" cy="6906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34F460-DB48-489E-B035-D5CE15475F46}"/>
              </a:ext>
            </a:extLst>
          </p:cNvPr>
          <p:cNvSpPr/>
          <p:nvPr/>
        </p:nvSpPr>
        <p:spPr>
          <a:xfrm>
            <a:off x="10284032" y="3075709"/>
            <a:ext cx="332509" cy="237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®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FCC787F-64FC-454D-B760-3B0850CD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9846" cy="69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25325-957D-4F4C-A00E-662D0A48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936915"/>
            <a:ext cx="591017" cy="144109"/>
          </a:xfrm>
        </p:spPr>
        <p:txBody>
          <a:bodyPr/>
          <a:lstStyle>
            <a:lvl1pPr>
              <a:defRPr sz="400">
                <a:noFill/>
              </a:defRPr>
            </a:lvl1pPr>
          </a:lstStyle>
          <a:p>
            <a:fld id="{19151527-B6EF-44CF-9C62-86E150381A99}" type="datetime4">
              <a:rPr lang="en-US"/>
              <a:t>November 3,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EA1B6-3232-455A-85C9-82459472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7132" y="6934201"/>
            <a:ext cx="5472000" cy="144110"/>
          </a:xfrm>
        </p:spPr>
        <p:txBody>
          <a:bodyPr/>
          <a:lstStyle>
            <a:lvl1pPr>
              <a:defRPr sz="400">
                <a:noFill/>
              </a:defRPr>
            </a:lvl1pPr>
          </a:lstStyle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68A69-7F0C-4CCB-A00B-C58D951A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1998" y="6934197"/>
            <a:ext cx="420000" cy="147174"/>
          </a:xfrm>
          <a:noFill/>
        </p:spPr>
        <p:txBody>
          <a:bodyPr/>
          <a:lstStyle>
            <a:lvl1pPr>
              <a:defRPr sz="800">
                <a:noFill/>
              </a:defRPr>
            </a:lvl1pPr>
          </a:lstStyle>
          <a:p>
            <a:fld id="{4B73C415-D670-4716-A5EC-CC4D52CA2BA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E6CC0D-9F9C-4924-BD50-C0C2635E5FC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2716"/>
            <a:ext cx="12191997" cy="693419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039990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1D599A58-540F-4854-A689-D78167CD7B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 dirty="0"/>
              <a:t>This document and the information contained herein is proprietary and confidential to Optikos Corporation.  Any unauthorized copying reproduction or use is strictly forbidden.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C46A-3DA1-4639-BD60-D777B2BB4F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7042467-9188-4DB0-A4AF-871DFF1179AC}" type="datetime4">
              <a:rPr lang="en-US"/>
              <a:t>November 3, 2025</a:t>
            </a:fld>
            <a:endParaRPr lang="en-US" dirty="0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EAA9D7D4-A72A-4B7A-8BC2-86729F4C4E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CBF04B5-C6F0-4FD9-AB62-29C5A09BAA3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300"/>
            <a:ext cx="11437374" cy="54802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BC497B50-3636-47DB-8485-03E72E1D07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412409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BA44EAA4-3DEF-4D0A-A4D5-613D8C3A9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C785E-4541-4417-9F48-2019F9B64E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C2D74F-C558-4C7F-867C-A76363A10396}" type="datetime4">
              <a:rPr lang="en-US"/>
              <a:t>November 3, 2025</a:t>
            </a:fld>
            <a:endParaRPr lang="en-US" dirty="0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26783A3-CA3B-49FC-8573-D65B9DB015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8029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A3C0AE0-92CC-470E-B7A4-F327145338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722771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E2EDCB3F-2132-425E-8D3B-2FCBFD8C2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 dirty="0"/>
              <a:t>This document and the information contained herein is proprietary and confidential to Optikos Corporation.  Any unauthorized copying reproduction or use is strictly forbidden.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10B13-C665-4CCD-9494-E0A37BF8B0DB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58ED02A0-3F25-4463-8FCE-4A1523B8003C}" type="datetime4">
              <a:rPr lang="en-US"/>
              <a:t>November 3, 2025</a:t>
            </a:fld>
            <a:endParaRPr lang="en-US" dirty="0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5E8560B7-E67B-4341-9D5A-219EB0FE52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17969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172A624D-F0DA-4DEC-9498-9F0F4CF611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5BEAE-D218-437A-8165-2575FF7F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60F9-1C47-4A2E-8DCF-4F73DB78EE19}" type="datetimeFigureOut">
              <a:rPr lang="en-US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C8EB9-E256-4AB0-B972-15B7CBD1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document and the information contained herein is proprietary and confidential to Optikos Corporation.  Any unauthorized copying reproduction or use is strictly forbidden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F8D1-21D0-4F0B-816E-CF056457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E832-9831-471D-A4B9-5446B160EB10}" type="slidenum">
              <a:rPr lang="en-US"/>
              <a:t>‹#›</a:t>
            </a:fld>
            <a:endParaRPr lang="en-US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F61EA53-464B-4181-8B0E-253AAF4C565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3565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E4DD20F1-E56A-480D-900E-68F05FCA857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910698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5="http://schemas.microsoft.com/office/powerpoint/2012/main"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Layout: with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93A3DA-12E8-4E1B-B07C-582AD3FA635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51787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7134" y="6365366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49" name="Subtitle Left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50" name="Content Placeholder Left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4605832"/>
            <a:ext cx="198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51" name="Subtitle Left Center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1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52" name="Content Placeholder Left Center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1" y="4605832"/>
            <a:ext cx="198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53" name="Subtitle Middle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54" name="Content Placeholder Middle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55" name="Subtitle Right Center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56" name="Content Placeholder Right Center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57" name="Subtitle Right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58" name="Content Placeholder Right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16" name="Image Left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1" y="1735138"/>
            <a:ext cx="1979612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Image Left Center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1" y="1735138"/>
            <a:ext cx="1979612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Image Middle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8" y="1735138"/>
            <a:ext cx="1979612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Image Right Center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2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Image Right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9" y="1735138"/>
            <a:ext cx="1979612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C80191-323F-490B-A7DE-8F159E3E1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1413" y="4484234"/>
            <a:ext cx="180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47C39E-2669-4E3A-A581-E5DB7300B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61850" y="4484234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6BF3F5-6100-46EC-A2A7-31FEB38C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01900" y="4484234"/>
            <a:ext cx="180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FE43C7-EB55-4072-9819-02AF5A990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41950" y="4484234"/>
            <a:ext cx="1800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79CE42-FED6-4684-80AE-B1B58DC6D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82000" y="4484234"/>
            <a:ext cx="1800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964C3-A39E-4975-B014-87363E4D16A0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BBB9EA56-59A0-4FB9-8837-57FA653B8CCB}" type="datetime4">
              <a:rPr lang="en-US"/>
              <a:t>November 3, 2025</a:t>
            </a:fld>
            <a:endParaRPr lang="en-US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5578940-2DF8-4648-931B-1A36931163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8906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0E53E7D0-F5F5-4E60-8E0C-DB8B17E60BF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Left">
            <a:extLst>
              <a:ext uri="{FF2B5EF4-FFF2-40B4-BE49-F238E27FC236}">
                <a16:creationId xmlns:a16="http://schemas.microsoft.com/office/drawing/2014/main" id="{8C9A25E3-6FF9-4F0F-8FA1-7D8F3A187B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6" name="Content Placeholder MIddle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10" name="Content Placeholder Right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6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12" name="Subtitle Left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1</a:t>
            </a:r>
          </a:p>
        </p:txBody>
      </p:sp>
      <p:sp>
        <p:nvSpPr>
          <p:cNvPr id="14" name="Subitle Middle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2</a:t>
            </a:r>
          </a:p>
        </p:txBody>
      </p:sp>
      <p:sp>
        <p:nvSpPr>
          <p:cNvPr id="16" name="Subtitle Right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6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3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57810B4C-8DBF-475C-8869-4B09C56F7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FBD4E5-0BC7-4226-8408-D1C777DBF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47749" y="4487863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DBA199-3D6B-45F0-863D-3B0CC85BF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27498" y="4487863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1F80B-6684-4D25-A229-ABD7220233E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3C2D8A7-4ADE-4C35-ABC6-79A603BAF4F3}" type="datetime4">
              <a:rPr lang="en-US"/>
              <a:t>November 3, 2025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0D231B-A9A8-45D3-938F-6E5F8D01E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96001" y="4487863"/>
            <a:ext cx="18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">
            <a:extLst>
              <a:ext uri="{FF2B5EF4-FFF2-40B4-BE49-F238E27FC236}">
                <a16:creationId xmlns:a16="http://schemas.microsoft.com/office/drawing/2014/main" id="{CFBA01D1-BB8C-45E1-A1E7-9EEEA252D2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75265B40-BD51-4B8D-9772-55366F7E177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300"/>
            <a:ext cx="11437374" cy="543306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FB2BC2A2-755A-40DF-A22E-ABDC03924A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/>
        </p:nvCxnSpPr>
        <p:spPr>
          <a:xfrm>
            <a:off x="449350" y="208642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/>
        </p:nvCxnSpPr>
        <p:spPr>
          <a:xfrm>
            <a:off x="6302191" y="2086429"/>
            <a:ext cx="42141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Subtitle Left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9350" y="1593472"/>
            <a:ext cx="5472000" cy="38194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5" name="Subtitle Right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03175" y="1593472"/>
            <a:ext cx="5459300" cy="38194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4ADA228F-8865-47A4-947B-FE1E5B09F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13CC4-38AC-462B-BBC8-71E90A97AF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F8907EB-609C-4641-B62C-6B57DE715ED3}" type="datetime4">
              <a:rPr lang="en-US"/>
              <a:t>November 3, 2025</a:t>
            </a:fld>
            <a:endParaRPr lang="en-US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2352203E-9CCA-41CA-9594-7673C83E0D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802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E65A1B6-477B-414D-8499-3E5B1F5242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Left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208073" y="2711614"/>
            <a:ext cx="4572000" cy="2828138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Right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1100" y="2701131"/>
            <a:ext cx="4572000" cy="2828138"/>
          </a:xfrm>
        </p:spPr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11" name="Number Placeholder Left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99051" y="1722439"/>
            <a:ext cx="4572000" cy="735800"/>
          </a:xfrm>
          <a:noFill/>
        </p:spPr>
        <p:txBody>
          <a:bodyPr anchor="t"/>
          <a:lstStyle>
            <a:lvl1pPr marL="0" indent="0" algn="l">
              <a:buNone/>
              <a:defRPr sz="5401">
                <a:solidFill>
                  <a:schemeClr val="accent1"/>
                </a:solidFill>
                <a:latin typeface="+mj-lt"/>
              </a:defRPr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5" name="Number Placeholder Right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3060" y="1722439"/>
            <a:ext cx="4572000" cy="735749"/>
          </a:xfrm>
        </p:spPr>
        <p:txBody>
          <a:bodyPr anchor="t"/>
          <a:lstStyle>
            <a:lvl1pPr marL="0" indent="0">
              <a:buNone/>
              <a:defRPr sz="540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2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EA6B0E4-8E99-4661-AC9F-C9AA20262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BC8A5-7033-424A-B8FC-2E85760EDBCE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CB90E446-A228-4CE2-A5D1-078C84418143}" type="datetime4">
              <a:rPr lang="en-US"/>
              <a:t>November 3, 2025</a:t>
            </a:fld>
            <a:endParaRPr lang="en-US" dirty="0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69A833-41AC-42EF-A382-BA37C39010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802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48679C69-08FD-457E-9B3B-61C0B9A80C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7" y="1593152"/>
            <a:ext cx="4348066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3" y="1767889"/>
            <a:ext cx="3998590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4" lvl="0" indent="-266704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2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4" lvl="0" indent="-266704" algn="ctr"/>
            <a:r>
              <a:rPr lang="en-US" noProof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10" name="Number Placeholder Left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31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 dirty="0"/>
              <a:t>1</a:t>
            </a:r>
          </a:p>
        </p:txBody>
      </p:sp>
      <p:sp>
        <p:nvSpPr>
          <p:cNvPr id="13" name="Number Placeholder Middle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7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4" lvl="0" indent="-266704" algn="ctr"/>
            <a:r>
              <a:rPr lang="en-US" noProof="0" dirty="0"/>
              <a:t>2</a:t>
            </a:r>
          </a:p>
        </p:txBody>
      </p:sp>
      <p:sp>
        <p:nvSpPr>
          <p:cNvPr id="14" name="Number Placeholder Left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4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4" lvl="0" indent="-266704" algn="ctr"/>
            <a:r>
              <a:rPr lang="en-US" noProof="0" dirty="0"/>
              <a:t>3</a:t>
            </a:r>
          </a:p>
        </p:txBody>
      </p:sp>
      <p:sp>
        <p:nvSpPr>
          <p:cNvPr id="17" name="Content Placeholder Center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18" name="Content Placeholder Right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CC7FD11F-88F0-4788-8608-37E17AB34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6FBC3B-B6E6-40DA-A607-29B9564B7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90738" y="4156765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537F86-87D5-41FB-9CF8-6475A46FB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73327" y="4156765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2F5B44-5271-4A5C-9FDD-E5E228CD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24600" y="4156765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93836-9D0C-4DCC-8C54-F89B17CE377C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C52B320D-707E-441C-B2E6-4AAF1C1C5939}" type="datetime4">
              <a:rPr lang="en-US"/>
              <a:t>November 3, 2025</a:t>
            </a:fld>
            <a:endParaRPr lang="en-US" dirty="0"/>
          </a:p>
        </p:txBody>
      </p:sp>
      <p:sp>
        <p:nvSpPr>
          <p:cNvPr id="24" name="Content Placeholder Left">
            <a:extLst>
              <a:ext uri="{FF2B5EF4-FFF2-40B4-BE49-F238E27FC236}">
                <a16:creationId xmlns:a16="http://schemas.microsoft.com/office/drawing/2014/main" id="{AD8FC66A-586E-43D1-9762-432492D47B6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Section Description</a:t>
            </a: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12F277DA-1A43-49A2-9392-7877D6A0BA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9A89EE64-023F-4E02-AB43-0C01A187973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3459" y="876299"/>
            <a:ext cx="11437374" cy="548906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FBC5DA-121F-4553-8CB2-8C9B8636B20A}"/>
              </a:ext>
            </a:extLst>
          </p:cNvPr>
          <p:cNvSpPr/>
          <p:nvPr/>
        </p:nvSpPr>
        <p:spPr>
          <a:xfrm>
            <a:off x="0" y="2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1" y="2377440"/>
            <a:ext cx="5468112" cy="2386584"/>
          </a:xfrm>
        </p:spPr>
        <p:txBody>
          <a:bodyPr anchor="b"/>
          <a:lstStyle>
            <a:lvl1pPr>
              <a:defRPr sz="40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presentation title here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31801" y="4965192"/>
            <a:ext cx="5468112" cy="12161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speaker names and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94976-2D86-4DD2-BCA0-918CCD353AFF}"/>
              </a:ext>
            </a:extLst>
          </p:cNvPr>
          <p:cNvSpPr/>
          <p:nvPr/>
        </p:nvSpPr>
        <p:spPr>
          <a:xfrm>
            <a:off x="1" y="6786565"/>
            <a:ext cx="11771998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BD1DA8-12D2-40BC-87D8-703DF50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432000" y="4872039"/>
            <a:ext cx="5472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2F80A3A-5CEF-4185-97CB-1AA0BC0B85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21" y="6474594"/>
            <a:ext cx="752564" cy="253581"/>
          </a:xfrm>
          <a:prstGeom prst="rect">
            <a:avLst/>
          </a:prstGeom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213F797-65A5-4132-AD8E-82A8889867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7566"/>
            <a:ext cx="12191999" cy="6284946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7C02B94-CE28-4CD7-BDDA-A32AFC6E3F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3A088821-CC6C-4593-9E70-5A1BAA37F9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3459" y="876300"/>
            <a:ext cx="11437374" cy="543306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805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Left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4" indent="-266704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Content Placeholder Middle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4" indent="-266704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ntent Placeholder Right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4" indent="-266704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AD0B5EA3-FC22-4B9F-8B4B-987C1FFB4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00000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E065E-3265-474D-B85F-3FBA5537474C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1EF0450A-3D44-4961-BC58-BF59851921CA}" type="datetime4">
              <a:rPr lang="en-US"/>
              <a:t>November 3, 2025</a:t>
            </a:fld>
            <a:endParaRPr lang="en-US" dirty="0"/>
          </a:p>
        </p:txBody>
      </p:sp>
      <p:sp>
        <p:nvSpPr>
          <p:cNvPr id="7" name="Subtitle Left">
            <a:extLst>
              <a:ext uri="{FF2B5EF4-FFF2-40B4-BE49-F238E27FC236}">
                <a16:creationId xmlns:a16="http://schemas.microsoft.com/office/drawing/2014/main" id="{A8B5EB19-B054-46A3-B2C0-A52ED7DF55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2000" y="1712029"/>
            <a:ext cx="3602736" cy="722376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ubtitle Middle">
            <a:extLst>
              <a:ext uri="{FF2B5EF4-FFF2-40B4-BE49-F238E27FC236}">
                <a16:creationId xmlns:a16="http://schemas.microsoft.com/office/drawing/2014/main" id="{052FCED3-4DD0-4FB4-9AEB-EEEB8D7653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02125" y="1724328"/>
            <a:ext cx="3602736" cy="722376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Subtitle Right">
            <a:extLst>
              <a:ext uri="{FF2B5EF4-FFF2-40B4-BE49-F238E27FC236}">
                <a16:creationId xmlns:a16="http://schemas.microsoft.com/office/drawing/2014/main" id="{6653A809-E52C-4301-A5B8-0FF9846521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450" y="1711628"/>
            <a:ext cx="3602736" cy="722376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55023D0D-05D9-4DCB-B6BE-7082BD342D0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802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872B99B6-1089-4E5D-B02D-A2F8D76AD6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Left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1643408"/>
            <a:ext cx="1352366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 dirty="0"/>
              <a:t>Insert or Drag and Drop Image Here</a:t>
            </a:r>
          </a:p>
        </p:txBody>
      </p:sp>
      <p:sp>
        <p:nvSpPr>
          <p:cNvPr id="9" name="Name Placeholder Left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3" y="1809638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1" name="Bio Placeholder Left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3" y="3790688"/>
            <a:ext cx="2124000" cy="180000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Short Bio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Title Name Left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3" y="2784757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41" name="Picture Placeholder Middle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9" y="1643408"/>
            <a:ext cx="1352366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 dirty="0"/>
              <a:t>Insert or Drag and Drop Image Here</a:t>
            </a:r>
          </a:p>
        </p:txBody>
      </p:sp>
      <p:sp>
        <p:nvSpPr>
          <p:cNvPr id="42" name="Name Placeholder Center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1809638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43" name="Bio Placeholder Center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790688"/>
            <a:ext cx="2124000" cy="180000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Short Bio</a:t>
            </a:r>
          </a:p>
        </p:txBody>
      </p:sp>
      <p:sp>
        <p:nvSpPr>
          <p:cNvPr id="44" name="Title Name Middle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2784757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45" name="Picture Placeholder Right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7" y="1643408"/>
            <a:ext cx="1352366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 dirty="0"/>
              <a:t>Insert or Drag and Drop Image Here</a:t>
            </a:r>
          </a:p>
        </p:txBody>
      </p:sp>
      <p:sp>
        <p:nvSpPr>
          <p:cNvPr id="46" name="Name Placeholder Right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4" y="1809638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47" name="Bio Placeholder Right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4" y="3790688"/>
            <a:ext cx="2124000" cy="1800000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Short Bio</a:t>
            </a:r>
          </a:p>
        </p:txBody>
      </p:sp>
      <p:sp>
        <p:nvSpPr>
          <p:cNvPr id="48" name="Title Name Right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4" y="2784757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A84F6952-11F2-457A-9DB4-758A8C215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0655A1-7823-43D2-9D3E-C125B3CB5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74853" y="2656316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13B86A-1F8D-420C-AFDB-FCC58D14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11084" y="2656316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E6B3F0-F730-49C5-9A20-6F3852B4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47314" y="2656316"/>
            <a:ext cx="1548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89DA1-95A8-4D66-AEC0-1E4CB2DF67C5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B327DB06-767C-41EF-915C-6A6D94EE088C}" type="datetime4">
              <a:rPr lang="en-US"/>
              <a:t>November 3, 2025</a:t>
            </a:fld>
            <a:endParaRPr lang="en-US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05202B-57B9-4623-B21B-7FDD596443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8906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295B1DE4-C132-4EC2-B009-322C9CCCE3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4" indent="0">
              <a:buNone/>
              <a:defRPr/>
            </a:lvl2pPr>
            <a:lvl3pPr marL="542931" indent="0">
              <a:buNone/>
              <a:defRPr/>
            </a:lvl3pPr>
            <a:lvl4pPr marL="809635" indent="0">
              <a:buNone/>
              <a:defRPr/>
            </a:lvl4pPr>
            <a:lvl5pPr marL="1076339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1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1" y="5258975"/>
            <a:ext cx="1620000" cy="720000"/>
          </a:xfrm>
        </p:spPr>
        <p:txBody>
          <a:bodyPr/>
          <a:lstStyle>
            <a:lvl1pPr marL="0" indent="0" algn="l">
              <a:buNone/>
              <a:defRPr sz="14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5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5" y="5258975"/>
            <a:ext cx="1620000" cy="720000"/>
          </a:xfrm>
        </p:spPr>
        <p:txBody>
          <a:bodyPr/>
          <a:lstStyle>
            <a:lvl1pPr marL="0" indent="0" algn="l">
              <a:buNone/>
              <a:defRPr sz="14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1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5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4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4" y="5258975"/>
            <a:ext cx="1620000" cy="720000"/>
          </a:xfrm>
        </p:spPr>
        <p:txBody>
          <a:bodyPr/>
          <a:lstStyle>
            <a:lvl1pPr marL="0" indent="0" algn="l">
              <a:buNone/>
              <a:defRPr sz="140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4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266704" lvl="0" indent="-266704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C95168C0-58FD-4A77-8251-7636A4267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AE3327-8208-4203-9B37-610A1557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801" y="5094716"/>
            <a:ext cx="1620000" cy="836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A6D7A65-8FD4-435F-B105-16771B9C0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75703" y="5103082"/>
            <a:ext cx="1620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96F2A8-7F37-489C-9310-5AFA03311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9605" y="5094716"/>
            <a:ext cx="1620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56C0473-A328-4261-AED8-5EDB6486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63509" y="5094716"/>
            <a:ext cx="1620000" cy="836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1EABF6-17E5-4B7A-87F3-9443021E3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07412" y="5113015"/>
            <a:ext cx="1620000" cy="836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6A34D1-918F-4B74-AAA5-027A37573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42475" y="5131298"/>
            <a:ext cx="1620000" cy="83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21426-338F-449F-BD4C-4EBB500F993E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9F6FC396-B43B-4DD5-91AE-AE36C5C41D24}" type="datetime4">
              <a:rPr lang="en-US"/>
              <a:t>November 3, 2025</a:t>
            </a:fld>
            <a:endParaRPr lang="en-US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BE4E2CB7-74F6-4F9E-8F8C-8CC4D73ED27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299"/>
            <a:ext cx="11437374" cy="54802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09FE8A97-0F30-4445-B00E-D972C4B370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Slide - Let's Get Starte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34254-A1C7-47FB-A870-B40764D6C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73025A-69B4-4AC0-A81B-94E64371A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6000" y="2"/>
            <a:ext cx="4206240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/>
        </p:nvSpPr>
        <p:spPr>
          <a:xfrm>
            <a:off x="1" y="6786565"/>
            <a:ext cx="11771998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/>
        </p:nvSpPr>
        <p:spPr>
          <a:xfrm>
            <a:off x="11771998" y="6786565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6" y="5057775"/>
            <a:ext cx="3206053" cy="247650"/>
          </a:xfrm>
        </p:spPr>
        <p:txBody>
          <a:bodyPr/>
          <a:lstStyle>
            <a:lvl1pPr marL="0" indent="0" algn="l">
              <a:buNone/>
              <a:defRPr sz="1401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noProof="0" dirty="0"/>
              <a:t>Full Name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6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1" dirty="0">
                <a:solidFill>
                  <a:schemeClr val="bg1"/>
                </a:solidFill>
              </a:defRPr>
            </a:lvl1pPr>
            <a:lvl2pPr>
              <a:defRPr lang="en-US" sz="2000" dirty="0"/>
            </a:lvl2pPr>
            <a:lvl3pPr>
              <a:defRPr lang="en-US" sz="1801" dirty="0"/>
            </a:lvl3pPr>
            <a:lvl4pPr>
              <a:defRPr lang="en-US" sz="1600" dirty="0"/>
            </a:lvl4pPr>
            <a:lvl5pPr>
              <a:defRPr lang="en-ZA" sz="1600" dirty="0"/>
            </a:lvl5pPr>
          </a:lstStyle>
          <a:p>
            <a:pPr marL="266704" lvl="0" indent="-266704"/>
            <a:r>
              <a:rPr lang="en-US" noProof="0" dirty="0"/>
              <a:t>Contact Number</a:t>
            </a:r>
          </a:p>
        </p:txBody>
      </p:sp>
      <p:sp>
        <p:nvSpPr>
          <p:cNvPr id="10" name="Email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6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1">
                <a:solidFill>
                  <a:schemeClr val="bg1"/>
                </a:solidFill>
              </a:defRPr>
            </a:lvl1pPr>
            <a:lvl2pPr>
              <a:defRPr lang="en-US" sz="2000"/>
            </a:lvl2pPr>
            <a:lvl3pPr>
              <a:defRPr lang="en-US" sz="1801"/>
            </a:lvl3pPr>
            <a:lvl4pPr>
              <a:defRPr lang="en-US" sz="1600"/>
            </a:lvl4pPr>
            <a:lvl5pPr>
              <a:defRPr lang="en-ZA" sz="1600"/>
            </a:lvl5pPr>
          </a:lstStyle>
          <a:p>
            <a:pPr marL="266704" lvl="0" indent="-266704"/>
            <a:r>
              <a:rPr lang="en-US" noProof="0" dirty="0"/>
              <a:t>Email or Social Media Handle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3BDAB7-15C5-4D51-A057-344EAE4FF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539898" y="4900614"/>
            <a:ext cx="38862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B84000-6048-4D97-A261-800CD75AF92B}"/>
              </a:ext>
            </a:extLst>
          </p:cNvPr>
          <p:cNvSpPr txBox="1"/>
          <p:nvPr/>
        </p:nvSpPr>
        <p:spPr bwMode="gray">
          <a:xfrm>
            <a:off x="6433192" y="2409696"/>
            <a:ext cx="2983941" cy="34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1" b="1" dirty="0">
                <a:solidFill>
                  <a:schemeClr val="bg1"/>
                </a:solidFill>
              </a:rPr>
              <a:t>Optikos Corporation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E49118-5111-4A1F-B54A-84002E9DC3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8" y="3429000"/>
            <a:ext cx="3886200" cy="1335600"/>
          </a:xfrm>
        </p:spPr>
        <p:txBody>
          <a:bodyPr anchor="b"/>
          <a:lstStyle>
            <a:lvl1pPr algn="l">
              <a:defRPr sz="4000" spc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Let’s get started.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834DA6C-B5BB-40A7-A4DE-C4DB98707A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84383" y="969452"/>
            <a:ext cx="5553737" cy="543306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E81E2917-674C-4D3B-8E4B-588DBCC23B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6DDA50-D6E5-47F1-BE8C-7F2316DC3D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21" y="6474594"/>
            <a:ext cx="752564" cy="2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4="http://schemas.microsoft.com/office/drawing/2010/main" xmlns:a16="http://schemas.microsoft.com/office/drawing/2014/main"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nywhere Light Goes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0" cy="6906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34F460-DB48-489E-B035-D5CE15475F46}"/>
              </a:ext>
            </a:extLst>
          </p:cNvPr>
          <p:cNvSpPr/>
          <p:nvPr/>
        </p:nvSpPr>
        <p:spPr>
          <a:xfrm>
            <a:off x="10284032" y="3075709"/>
            <a:ext cx="332509" cy="237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330D33-0DEC-4D55-BBAB-43FA2D9C8D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906998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427172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:a14="http://schemas.microsoft.com/office/drawing/2010/main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D2C2E-1A9C-4977-BEEC-E8A1527F1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35717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0BB906-FFDB-4F7D-9B11-AC321B6D6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6000" y="2"/>
            <a:ext cx="4206240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9" y="3429000"/>
            <a:ext cx="3886364" cy="1335600"/>
          </a:xfrm>
        </p:spPr>
        <p:txBody>
          <a:bodyPr anchor="b"/>
          <a:lstStyle>
            <a:lvl1pPr algn="l"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Optics is what we do.</a:t>
            </a:r>
            <a:br>
              <a:rPr lang="en-US" noProof="0" dirty="0"/>
            </a:br>
            <a:r>
              <a:rPr lang="en-US" noProof="0" dirty="0"/>
              <a:t>And we do it all.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/>
        </p:nvSpPr>
        <p:spPr>
          <a:xfrm>
            <a:off x="1" y="6786565"/>
            <a:ext cx="11771998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/>
        </p:nvSpPr>
        <p:spPr>
          <a:xfrm>
            <a:off x="11771998" y="6786565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E2D047-F2DA-4C5C-99FA-B0E7311C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539899" y="4872039"/>
            <a:ext cx="3886364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EB9A59-4710-4149-887D-997A156805F8}"/>
              </a:ext>
            </a:extLst>
          </p:cNvPr>
          <p:cNvSpPr txBox="1"/>
          <p:nvPr/>
        </p:nvSpPr>
        <p:spPr bwMode="gray">
          <a:xfrm>
            <a:off x="6433192" y="2694702"/>
            <a:ext cx="29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noProof="1">
                <a:solidFill>
                  <a:schemeClr val="bg1"/>
                </a:solidFill>
              </a:rPr>
              <a:t>Optikos Corporation</a:t>
            </a:r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A1892F2A-3736-4D74-A9A6-C0B456879E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36000" y="-35717"/>
            <a:ext cx="5855999" cy="682228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8B67F32C-A3B0-45F4-84B1-7BAA39CFCD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13F1A9-7E68-46B5-9ACA-1E4CA5B024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21" y="6474594"/>
            <a:ext cx="752564" cy="2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4="http://schemas.microsoft.com/office/drawing/2010/main" xmlns:a16="http://schemas.microsoft.com/office/drawing/2014/main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60AB72-D39E-4B80-A6C0-8E5A1C88F68C}"/>
              </a:ext>
            </a:extLst>
          </p:cNvPr>
          <p:cNvSpPr/>
          <p:nvPr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A7D132-CD1D-4AB1-95B2-2671E4E1A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0"/>
            <a:ext cx="11760000" cy="6365363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377440"/>
            <a:ext cx="5468112" cy="2386584"/>
          </a:xfrm>
        </p:spPr>
        <p:txBody>
          <a:bodyPr anchor="b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section title here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>
          <a:xfrm>
            <a:off x="429768" y="4965192"/>
            <a:ext cx="5468112" cy="121615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Type subtitle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A0461E-A6AC-4745-9BF7-F0B07C24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432000" y="4872039"/>
            <a:ext cx="54720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91E1CBD-6ABA-41D5-BF04-524FD10B23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1999" cy="6365362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88A59FE-CB56-4F01-808A-96B7F93DBCD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00030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Subhead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0E53F7-9AD7-4393-BC50-4AFEE86F64D3}"/>
              </a:ext>
            </a:extLst>
          </p:cNvPr>
          <p:cNvSpPr/>
          <p:nvPr/>
        </p:nvSpPr>
        <p:spPr>
          <a:xfrm>
            <a:off x="5353052" y="3714745"/>
            <a:ext cx="6406949" cy="314325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1" y="3714748"/>
            <a:ext cx="4416226" cy="2364591"/>
          </a:xfrm>
        </p:spPr>
        <p:txBody>
          <a:bodyPr anchor="t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Subtitle Right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3" y="5657852"/>
            <a:ext cx="5749333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Subtitle, tagline or blurb can go here</a:t>
            </a:r>
          </a:p>
        </p:txBody>
      </p:sp>
      <p:sp>
        <p:nvSpPr>
          <p:cNvPr id="9" name="Subtitle Left">
            <a:extLst>
              <a:ext uri="{FF2B5EF4-FFF2-40B4-BE49-F238E27FC236}">
                <a16:creationId xmlns:a16="http://schemas.microsoft.com/office/drawing/2014/main" id="{09559FD8-E53C-4556-973F-E84AB4C34E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999" y="2744789"/>
            <a:ext cx="4416425" cy="7969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Add subhead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43F4E7-E69B-46FC-81F9-BE066FD9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5658103" y="5500689"/>
            <a:ext cx="5749483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3ED51C-FDDF-4B72-BD5F-4EAA4D1BB64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1D0F82-A5D5-4CE6-BD8B-0922FB3E3C75}" type="datetime4">
              <a:rPr lang="en-US"/>
              <a:t>November 3,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EB3FF66-3535-48C8-86B2-2F55507842D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A91C28-9184-4499-AB74-CCAF9EDFAC6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E9AFF3C-E754-4D23-8F31-F247617890B6}"/>
              </a:ext>
            </a:extLst>
          </p:cNvPr>
          <p:cNvSpPr>
            <a:spLocks noGrp="1"/>
          </p:cNvSpPr>
          <p:nvPr>
            <p:ph type="pic" sz="quarter" idx="12" hasCustomPrompt="1"/>
            <p:custDataLst>
              <p:tags r:id="rId1"/>
            </p:custDataLst>
          </p:nvPr>
        </p:nvSpPr>
        <p:spPr>
          <a:xfrm>
            <a:off x="5353052" y="-31330"/>
            <a:ext cx="6406948" cy="3746072"/>
          </a:xfr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79E751D3-5B23-4484-86EF-03738B0C84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-31330"/>
            <a:ext cx="12191999" cy="638792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3F6368F4-B0B8-47C2-AB5A-C7B9538928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31285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/>
        </p:nvSpPr>
        <p:spPr>
          <a:xfrm>
            <a:off x="5353052" y="1"/>
            <a:ext cx="6406949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12" name="Text Placeholder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057400"/>
            <a:ext cx="4340226" cy="4032250"/>
          </a:xfrm>
        </p:spPr>
        <p:txBody>
          <a:bodyPr/>
          <a:lstStyle>
            <a:lvl1pPr marL="0" indent="0">
              <a:buNone/>
              <a:defRPr sz="18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5964" y="457202"/>
            <a:ext cx="5501125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1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D065F-CF70-42DC-9525-0FFCFDA5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4340026" cy="129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D8E3F-5D35-474B-8D73-479A0372768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1297B9D-3C1F-4331-A9CF-FE9A2D495BE4}" type="datetime4">
              <a:rPr lang="en-US"/>
              <a:t>November 3,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125FE-C40C-40B1-9AB8-10BBD52D0ED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09C356C-4080-4FFB-AA2C-EEB8C39009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9251" y="-28383"/>
            <a:ext cx="12211251" cy="638498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CA88FD1C-F462-41C7-BE5A-2DBDCC0472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/>
        </p:nvSpPr>
        <p:spPr>
          <a:xfrm>
            <a:off x="432000" y="3714748"/>
            <a:ext cx="5472000" cy="265061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1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00000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9" y="3981452"/>
            <a:ext cx="4974546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Bullet 1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14" name="Content Left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15" name="Bullet 2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6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2</a:t>
            </a:r>
          </a:p>
        </p:txBody>
      </p:sp>
      <p:sp>
        <p:nvSpPr>
          <p:cNvPr id="16" name="Content Middle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6" y="4764931"/>
            <a:ext cx="180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17" name="Bullet 3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3</a:t>
            </a:r>
          </a:p>
        </p:txBody>
      </p:sp>
      <p:sp>
        <p:nvSpPr>
          <p:cNvPr id="18" name="Content Right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AA1BB2-68C7-40CA-A635-27740496B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9" y="5491164"/>
            <a:ext cx="4974546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133509-8063-4BC4-9B6E-88918DD15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14002" y="4614863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0F01320-E147-41CB-AC69-A64E3E629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28527" y="4614863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8F067-E084-440A-8772-1C6951199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43052" y="46148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27E7B-57E2-4034-819A-F9C6850085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23A3C06-48C5-4BE0-86BB-54A1B9AB10B0}" type="datetime4">
              <a:rPr lang="en-US"/>
              <a:t>November 3, 2025</a:t>
            </a:fld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CFE6017-E8A9-42FB-9231-AE7EA64A971D}"/>
              </a:ext>
            </a:extLst>
          </p:cNvPr>
          <p:cNvSpPr>
            <a:spLocks noGrp="1"/>
          </p:cNvSpPr>
          <p:nvPr>
            <p:ph type="pic" sz="quarter" idx="12" hasCustomPrompt="1"/>
            <p:custDataLst>
              <p:tags r:id="rId1"/>
            </p:custDataLst>
          </p:nvPr>
        </p:nvSpPr>
        <p:spPr>
          <a:xfrm>
            <a:off x="432000" y="1"/>
            <a:ext cx="5472000" cy="3714747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0BCB3D90-4C26-479C-918F-CE0360B7F4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1999" cy="63565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45020463-3C54-4673-B753-77D8FA97994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35C2530C-806C-4A15-BACE-9423B81EE0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638" y="5657852"/>
            <a:ext cx="4973637" cy="6270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/>
        </p:nvSpPr>
        <p:spPr>
          <a:xfrm>
            <a:off x="432000" y="3714747"/>
            <a:ext cx="5472000" cy="2650614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1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  <p:custDataLst>
              <p:tags r:id="rId1"/>
            </p:custDataLst>
          </p:nvPr>
        </p:nvSpPr>
        <p:spPr>
          <a:xfrm>
            <a:off x="432000" y="1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+mn-lt"/>
                <a:cs typeface="+mn-cs"/>
              </a:defRPr>
            </a:lvl1pPr>
          </a:lstStyle>
          <a:p>
            <a:pPr marL="0" lvl="0" algn="ctr"/>
            <a:r>
              <a:rPr lang="en-US" noProof="0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9" y="3981452"/>
            <a:ext cx="4974546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Subititle Lower Left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8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3</a:t>
            </a:r>
          </a:p>
        </p:txBody>
      </p:sp>
      <p:sp>
        <p:nvSpPr>
          <p:cNvPr id="14" name="Text Placeholder Lower Left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8" y="5645363"/>
            <a:ext cx="180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15" name="Subtitle Lower Right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4</a:t>
            </a:r>
          </a:p>
        </p:txBody>
      </p:sp>
      <p:sp>
        <p:nvSpPr>
          <p:cNvPr id="16" name="Text Placeholder Lower Right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23" name="Subtitle Upper Left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8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1</a:t>
            </a:r>
          </a:p>
        </p:txBody>
      </p:sp>
      <p:sp>
        <p:nvSpPr>
          <p:cNvPr id="24" name="Text Placeholder Upper Left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8" y="2994747"/>
            <a:ext cx="180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25" name="Subtitle Upper Right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2</a:t>
            </a:r>
          </a:p>
        </p:txBody>
      </p:sp>
      <p:sp>
        <p:nvSpPr>
          <p:cNvPr id="26" name="Text Placeholder Upper Right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Bullet Description</a:t>
            </a: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B22BDFF1-2EBA-4FC3-8BFE-800CB9B252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/>
              <a:t>This document and the information contained herein is proprietary and confidential to Optikos Corporation.  Any unauthorized copying reproduction or use is strictly forbidden.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BBC782-BDFD-45B6-B7A4-1CA7B5F8F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gray">
          <a:xfrm>
            <a:off x="680729" y="5491164"/>
            <a:ext cx="4974546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D4EB42-9D48-429A-BB8A-57078B8ED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04577" y="2857547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6EAAB3-C0D5-49AD-864A-94C479548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28677" y="2857547"/>
            <a:ext cx="1548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0232C5-0B0E-4584-8584-AC7473352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04577" y="5508163"/>
            <a:ext cx="1548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BFFB7B-8715-47AB-8708-5BBD04B70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28677" y="5508163"/>
            <a:ext cx="1548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5D6A3-2301-4B2E-ADE6-9D6F1E8E83E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4B3A608-4B3B-44CA-924B-A3BE4DE9D2CC}" type="datetime4">
              <a:rPr lang="en-US"/>
              <a:t>November 3, 2025</a:t>
            </a:fld>
            <a:endParaRPr lang="en-US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FBC049AA-465E-4792-886E-3E119739D5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"/>
            <a:ext cx="12192000" cy="6356596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D1A4390B-323A-4E47-864F-473519D047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" y="6438178"/>
            <a:ext cx="1356853" cy="348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7629D807-10AC-4EB8-9FF2-4D65A0ED84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638" y="5657852"/>
            <a:ext cx="4973637" cy="6270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0" indent="0">
              <a:buNone/>
              <a:defRPr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Subtitle, tagline or blurb can go here</a:t>
            </a:r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dec="http://schemas.microsoft.com/office/drawing/2017/decorative" xmlns:a16="http://schemas.microsoft.com/office/drawing/2014/main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1D599A58-540F-4854-A689-D78167CD7B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90475" y="6365365"/>
            <a:ext cx="5472000" cy="412431"/>
          </a:xfrm>
        </p:spPr>
        <p:txBody>
          <a:bodyPr/>
          <a:lstStyle/>
          <a:p>
            <a:r>
              <a:rPr lang="en-US" dirty="0"/>
              <a:t>This document and the information contained herein is proprietary and confidential to Optikos Corporation.  Any unauthorized copying reproduction or use is strictly forbidden.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C46A-3DA1-4639-BD60-D777B2BB4F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7042467-9188-4DB0-A4AF-871DFF1179AC}" type="datetime4">
              <a:rPr lang="en-US"/>
              <a:t>November 3, 2025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78B9C43-E283-47F4-9323-4765902C6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459" y="876300"/>
            <a:ext cx="11437374" cy="5480297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3ABB6D3-C3A4-48D5-B774-EAE12E21E9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1" y="6402512"/>
            <a:ext cx="1356853" cy="384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1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9250" y="6365363"/>
            <a:ext cx="41275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US" noProof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7134" y="6365364"/>
            <a:ext cx="5406102" cy="41243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document and the information contained herein is proprietary and confidential to Optikos Corporation.  Any unauthorized copying reproduction or use is strictly forbidden.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/>
        </p:nvSpPr>
        <p:spPr>
          <a:xfrm>
            <a:off x="1" y="6786565"/>
            <a:ext cx="11771998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1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/>
        </p:nvSpPr>
        <p:spPr>
          <a:xfrm>
            <a:off x="11771998" y="6786565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1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A45674-B6BD-42F3-8F71-140C1BA5A2A1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15" y="6474594"/>
            <a:ext cx="752564" cy="2535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FE71-2060-4431-A011-1472CFEC0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42912" y="6505745"/>
            <a:ext cx="1640433" cy="272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C5312B2-66B1-4B90-A24D-F614C049A281}" type="datetime4">
              <a:rPr lang="en-US"/>
              <a:t>November 3, 2025</a:t>
            </a:fld>
            <a:endParaRPr lang="en-US" dirty="0"/>
          </a:p>
        </p:txBody>
      </p:sp>
      <p:sp>
        <p:nvSpPr>
          <p:cNvPr id="5" name="empower - DO NOT DELETE!!!">
            <a:extLst>
              <a:ext uri="{FF2B5EF4-FFF2-40B4-BE49-F238E27FC236}">
                <a16:creationId xmlns:a16="http://schemas.microsoft.com/office/drawing/2014/main" id="{029C68DD-3DE9-40E0-BA6B-FDDE3EB9EB0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err="1"/>
          </a:p>
        </p:txBody>
      </p:sp>
      <p:sp>
        <p:nvSpPr>
          <p:cNvPr id="11" name="empower - DO NOT DELETE!!!" hidden="1">
            <a:extLst>
              <a:ext uri="{FF2B5EF4-FFF2-40B4-BE49-F238E27FC236}">
                <a16:creationId xmlns:a16="http://schemas.microsoft.com/office/drawing/2014/main" id="{BAFE7D0B-A6C5-4CC7-9FDC-B6342FE3BD93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7" r:id="rId2"/>
    <p:sldLayoutId id="2147483652" r:id="rId3"/>
    <p:sldLayoutId id="2147483669" r:id="rId4"/>
    <p:sldLayoutId id="2147483664" r:id="rId5"/>
    <p:sldLayoutId id="2147483661" r:id="rId6"/>
    <p:sldLayoutId id="2147483654" r:id="rId7"/>
    <p:sldLayoutId id="2147483649" r:id="rId8"/>
    <p:sldLayoutId id="2147483670" r:id="rId9"/>
    <p:sldLayoutId id="2147483667" r:id="rId10"/>
    <p:sldLayoutId id="2147483662" r:id="rId11"/>
    <p:sldLayoutId id="2147483655" r:id="rId12"/>
    <p:sldLayoutId id="2147483650" r:id="rId13"/>
    <p:sldLayoutId id="2147483671" r:id="rId14"/>
    <p:sldLayoutId id="2147483665" r:id="rId15"/>
    <p:sldLayoutId id="2147483658" r:id="rId16"/>
    <p:sldLayoutId id="2147483656" r:id="rId17"/>
    <p:sldLayoutId id="2147483651" r:id="rId18"/>
    <p:sldLayoutId id="2147483668" r:id="rId19"/>
    <p:sldLayoutId id="2147483659" r:id="rId20"/>
    <p:sldLayoutId id="2147483653" r:id="rId21"/>
    <p:sldLayoutId id="2147483672" r:id="rId22"/>
    <p:sldLayoutId id="2147483666" r:id="rId23"/>
    <p:sldLayoutId id="2147483663" r:id="rId2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5="http://schemas.microsoft.com/office/powerpoint/2012/main" xmlns:p14="http://schemas.microsoft.com/office/powerpoint/2010/main" xmlns:a16="http://schemas.microsoft.com/office/drawing/2014/main" xmlns="">
      <p:transition>
        <p:fade/>
      </p:transition>
    </mc:Fallback>
  </mc:AlternateContent>
  <p:hf hd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200" kern="1200" spc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4" indent="-266704" algn="l" defTabSz="914411" rtl="0" eaLnBrk="1" latinLnBrk="0" hangingPunct="1">
        <a:lnSpc>
          <a:spcPct val="100000"/>
        </a:lnSpc>
        <a:spcBef>
          <a:spcPts val="1001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defRPr sz="1801" kern="1200">
          <a:solidFill>
            <a:schemeClr val="tx2"/>
          </a:solidFill>
          <a:latin typeface="+mn-lt"/>
          <a:ea typeface="+mn-ea"/>
          <a:cs typeface="+mn-cs"/>
        </a:defRPr>
      </a:lvl1pPr>
      <a:lvl2pPr marL="542931" indent="-276229" algn="l" defTabSz="914411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35" indent="-266704" algn="l" defTabSz="914411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39" indent="-266704" algn="l" defTabSz="914411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1" kern="1200">
          <a:solidFill>
            <a:schemeClr val="tx2"/>
          </a:solidFill>
          <a:latin typeface="+mn-lt"/>
          <a:ea typeface="+mn-ea"/>
          <a:cs typeface="+mn-cs"/>
        </a:defRPr>
      </a:lvl4pPr>
      <a:lvl5pPr marL="1343043" indent="-266704" algn="l" defTabSz="914411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8">
          <p15:clr>
            <a:srgbClr val="F26B43"/>
          </p15:clr>
        </p15:guide>
        <p15:guide id="2" pos="272">
          <p15:clr>
            <a:srgbClr val="F26B43"/>
          </p15:clr>
        </p15:guide>
        <p15:guide id="3" pos="7420">
          <p15:clr>
            <a:srgbClr val="F26B43"/>
          </p15:clr>
        </p15:guide>
        <p15:guide id="4" orient="horz" pos="3836">
          <p15:clr>
            <a:srgbClr val="F26B43"/>
          </p15:clr>
        </p15:guide>
        <p15:guide id="5" orient="horz" pos="5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54.xml"/><Relationship Id="rId7" Type="http://schemas.openxmlformats.org/officeDocument/2006/relationships/image" Target="../media/image8.jpg"/><Relationship Id="rId12" Type="http://schemas.microsoft.com/office/2007/relationships/hdphoto" Target="../media/hdphoto1.wdp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png"/><Relationship Id="rId4" Type="http://schemas.openxmlformats.org/officeDocument/2006/relationships/tags" Target="../tags/tag55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486E-FBCD-4666-8C58-76972A63B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From Light to Insight: Imaging System Prototyping for MedTech Startups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02094-5E2B-4681-8B9B-E3EED4334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David Imrie, Ph.D., CTO, Optikos Corporation</a:t>
            </a:r>
          </a:p>
          <a:p>
            <a:endParaRPr lang="en-US" dirty="0"/>
          </a:p>
          <a:p>
            <a:r>
              <a:rPr lang="en-US" dirty="0"/>
              <a:t>Jorge Ferrer, Ph.D., Chief Scientific Officer, Lumicell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2A32B-261D-45FE-AF94-F36E2F206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091" y="2817698"/>
            <a:ext cx="2409486" cy="1025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15B8BE-48E8-4221-9C67-F5167388CF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460" y="2817698"/>
            <a:ext cx="2409485" cy="8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8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F8A00-5877-213E-F5F8-2DE6A4CD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099F1D5-D699-BEDE-FAC2-71E37633B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44" y="4694338"/>
            <a:ext cx="1570531" cy="1858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51C0EE-9B5D-4497-FF21-7E04C76F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71" y="1296426"/>
            <a:ext cx="1803327" cy="1493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C914F1-1C69-DDA3-6B34-DED91502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Build an Optical Assembly?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AA180-D699-7C77-8E4C-A71E49AB1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EB3CB-C496-896B-C0E9-C6D024D9925D}"/>
              </a:ext>
            </a:extLst>
          </p:cNvPr>
          <p:cNvSpPr txBox="1"/>
          <p:nvPr/>
        </p:nvSpPr>
        <p:spPr>
          <a:xfrm>
            <a:off x="2199573" y="1336507"/>
            <a:ext cx="275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</a:rPr>
              <a:t>Optics Sourcing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675C9-61A7-A08B-371E-1DE15FA6EA0E}"/>
              </a:ext>
            </a:extLst>
          </p:cNvPr>
          <p:cNvSpPr txBox="1"/>
          <p:nvPr/>
        </p:nvSpPr>
        <p:spPr>
          <a:xfrm>
            <a:off x="5563180" y="1714482"/>
            <a:ext cx="279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Reasonable cost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Rapid delivery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Convenient precision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3B1F6-D774-8DBF-4E03-490182CB09E9}"/>
              </a:ext>
            </a:extLst>
          </p:cNvPr>
          <p:cNvSpPr txBox="1"/>
          <p:nvPr/>
        </p:nvSpPr>
        <p:spPr>
          <a:xfrm>
            <a:off x="5519557" y="3420730"/>
            <a:ext cx="313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Modest cost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Rapid delivery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Flexible assembly options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2DAF2-14C8-31F5-B8F3-05BD26862D2A}"/>
              </a:ext>
            </a:extLst>
          </p:cNvPr>
          <p:cNvSpPr txBox="1"/>
          <p:nvPr/>
        </p:nvSpPr>
        <p:spPr>
          <a:xfrm>
            <a:off x="8580771" y="1699722"/>
            <a:ext cx="339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Fixed form factor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Fixed optical parameters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Mixed performance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CC1107-4F19-E1E2-0D5A-E383F1BC29E7}"/>
              </a:ext>
            </a:extLst>
          </p:cNvPr>
          <p:cNvSpPr txBox="1"/>
          <p:nvPr/>
        </p:nvSpPr>
        <p:spPr>
          <a:xfrm>
            <a:off x="5563180" y="1347315"/>
            <a:ext cx="95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6D92EF-04F9-9273-197C-7CC895523EC2}"/>
              </a:ext>
            </a:extLst>
          </p:cNvPr>
          <p:cNvSpPr txBox="1"/>
          <p:nvPr/>
        </p:nvSpPr>
        <p:spPr>
          <a:xfrm>
            <a:off x="8546577" y="1326120"/>
            <a:ext cx="95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</a:rPr>
              <a:t>Cons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76119B-6E1F-30B4-E935-69178107D804}"/>
              </a:ext>
            </a:extLst>
          </p:cNvPr>
          <p:cNvSpPr txBox="1"/>
          <p:nvPr/>
        </p:nvSpPr>
        <p:spPr>
          <a:xfrm>
            <a:off x="8580771" y="3429000"/>
            <a:ext cx="375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Limited design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Modest fabricated performance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Limited offerings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CE3A5D-6843-F351-5ED0-0051EE3A86CC}"/>
              </a:ext>
            </a:extLst>
          </p:cNvPr>
          <p:cNvSpPr txBox="1"/>
          <p:nvPr/>
        </p:nvSpPr>
        <p:spPr>
          <a:xfrm>
            <a:off x="5519557" y="5126978"/>
            <a:ext cx="313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Designed for purpose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Assembled performance is controlled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Potentially molded optics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5D83C5-4760-F264-2BE5-80A17FE73630}"/>
              </a:ext>
            </a:extLst>
          </p:cNvPr>
          <p:cNvSpPr txBox="1"/>
          <p:nvPr/>
        </p:nvSpPr>
        <p:spPr>
          <a:xfrm>
            <a:off x="8545829" y="5089081"/>
            <a:ext cx="326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Expensive in low volumes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Long lead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489F0-ECF6-8A52-8742-5D49CAEE18AA}"/>
              </a:ext>
            </a:extLst>
          </p:cNvPr>
          <p:cNvSpPr txBox="1"/>
          <p:nvPr/>
        </p:nvSpPr>
        <p:spPr>
          <a:xfrm>
            <a:off x="2238250" y="5254093"/>
            <a:ext cx="321483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 i="1" dirty="0"/>
              <a:t>Custom lens assemblies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3B7D1-02C0-6DBF-F39B-FDF7D80E2369}"/>
              </a:ext>
            </a:extLst>
          </p:cNvPr>
          <p:cNvSpPr txBox="1"/>
          <p:nvPr/>
        </p:nvSpPr>
        <p:spPr>
          <a:xfrm>
            <a:off x="2238250" y="1775591"/>
            <a:ext cx="32148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b="1" i="1" dirty="0"/>
              <a:t>Catalog lens assemblies</a:t>
            </a:r>
          </a:p>
          <a:p>
            <a:r>
              <a:rPr lang="en-US" dirty="0"/>
              <a:t>(Photographic lenses, microscope objectives etc.)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76ECE-FEC1-2570-B3D8-25E347F17AA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211969" y="3097051"/>
            <a:ext cx="2141220" cy="16638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173ECF-F876-4905-E8A9-F4AA13588C21}"/>
              </a:ext>
            </a:extLst>
          </p:cNvPr>
          <p:cNvSpPr txBox="1"/>
          <p:nvPr/>
        </p:nvSpPr>
        <p:spPr>
          <a:xfrm>
            <a:off x="2252150" y="3486236"/>
            <a:ext cx="321483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i="1" dirty="0">
                <a:solidFill>
                  <a:schemeClr val="tx2"/>
                </a:solidFill>
              </a:rPr>
              <a:t>Catalog components </a:t>
            </a:r>
            <a:r>
              <a:rPr lang="en-US" dirty="0">
                <a:solidFill>
                  <a:schemeClr val="tx2"/>
                </a:solidFill>
              </a:rPr>
              <a:t>(singlets, doublets, mirrors etc.)</a:t>
            </a:r>
          </a:p>
        </p:txBody>
      </p:sp>
    </p:spTree>
    <p:extLst>
      <p:ext uri="{BB962C8B-B14F-4D97-AF65-F5344CB8AC3E}">
        <p14:creationId xmlns:p14="http://schemas.microsoft.com/office/powerpoint/2010/main" val="2379123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6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88BB-31E3-8D98-0EB1-2FE12CB7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Resolution and MTF (Modulation Transfer Function)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73377-323B-FCF6-5B42-315FE3129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0F39E-58C6-B86C-8077-73C78821C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62" y="1408111"/>
            <a:ext cx="9020537" cy="4041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946F98-9007-38EE-3814-D9DBD11FA6F1}"/>
              </a:ext>
            </a:extLst>
          </p:cNvPr>
          <p:cNvSpPr txBox="1"/>
          <p:nvPr/>
        </p:nvSpPr>
        <p:spPr>
          <a:xfrm>
            <a:off x="523875" y="279082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MTF (often expressed as a percentage)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2E9EA8-D670-9C25-68B7-D4AB12D59FA2}"/>
              </a:ext>
            </a:extLst>
          </p:cNvPr>
          <p:cNvCxnSpPr/>
          <p:nvPr/>
        </p:nvCxnSpPr>
        <p:spPr>
          <a:xfrm flipH="1">
            <a:off x="8248650" y="1779477"/>
            <a:ext cx="457200" cy="8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01A474-06E9-9EBA-0E8E-34D5300E00C7}"/>
              </a:ext>
            </a:extLst>
          </p:cNvPr>
          <p:cNvSpPr txBox="1"/>
          <p:nvPr/>
        </p:nvSpPr>
        <p:spPr>
          <a:xfrm>
            <a:off x="7845375" y="872422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Diffraction limit.  The best possible MTF for this 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06381C-FEF7-6312-B2DD-D07D003044B1}"/>
              </a:ext>
            </a:extLst>
          </p:cNvPr>
          <p:cNvSpPr txBox="1"/>
          <p:nvPr/>
        </p:nvSpPr>
        <p:spPr>
          <a:xfrm>
            <a:off x="9535457" y="3252490"/>
            <a:ext cx="2362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Different colored traces represent different locations in the field of view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7478CA-81ED-0451-B8B7-5BFC08096D66}"/>
              </a:ext>
            </a:extLst>
          </p:cNvPr>
          <p:cNvCxnSpPr/>
          <p:nvPr/>
        </p:nvCxnSpPr>
        <p:spPr>
          <a:xfrm flipV="1">
            <a:off x="7648575" y="5211654"/>
            <a:ext cx="0" cy="590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88914F-6465-2F55-5394-6C367155BE5B}"/>
              </a:ext>
            </a:extLst>
          </p:cNvPr>
          <p:cNvSpPr txBox="1"/>
          <p:nvPr/>
        </p:nvSpPr>
        <p:spPr>
          <a:xfrm>
            <a:off x="6467475" y="580220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Nyquist frequency for 5</a:t>
            </a:r>
            <a:r>
              <a:rPr lang="el-GR" dirty="0">
                <a:solidFill>
                  <a:schemeClr val="tx2"/>
                </a:solidFill>
              </a:rPr>
              <a:t>μ</a:t>
            </a:r>
            <a:r>
              <a:rPr lang="en-US" dirty="0">
                <a:solidFill>
                  <a:schemeClr val="tx2"/>
                </a:solidFill>
              </a:rPr>
              <a:t>m pixels</a:t>
            </a:r>
          </a:p>
        </p:txBody>
      </p:sp>
    </p:spTree>
    <p:extLst>
      <p:ext uri="{BB962C8B-B14F-4D97-AF65-F5344CB8AC3E}">
        <p14:creationId xmlns:p14="http://schemas.microsoft.com/office/powerpoint/2010/main" val="568454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39029-49DE-6028-6F58-1959266E7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DC1E-61C0-8381-236A-C3981349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Aspects of the </a:t>
            </a:r>
            <a:r>
              <a:rPr lang="en-US" dirty="0" err="1"/>
              <a:t>Lumicell</a:t>
            </a:r>
            <a:r>
              <a:rPr lang="en-US" dirty="0"/>
              <a:t> Optical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5536C7-961F-6E38-D850-91534064B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84641-8719-EA17-4645-4C9B177BF7BD}"/>
              </a:ext>
            </a:extLst>
          </p:cNvPr>
          <p:cNvSpPr txBox="1"/>
          <p:nvPr/>
        </p:nvSpPr>
        <p:spPr>
          <a:xfrm>
            <a:off x="826309" y="1163079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Fluorescing Object at window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AB9C2-19BD-2A1E-7BCA-31CA87BD1A85}"/>
              </a:ext>
            </a:extLst>
          </p:cNvPr>
          <p:cNvSpPr txBox="1"/>
          <p:nvPr/>
        </p:nvSpPr>
        <p:spPr>
          <a:xfrm>
            <a:off x="3904066" y="5163960"/>
            <a:ext cx="451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Beware plano parallel windows in converging beam – spherical aberration!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0F4E0-C76A-FB40-FB08-B780CAD20EC8}"/>
              </a:ext>
            </a:extLst>
          </p:cNvPr>
          <p:cNvSpPr txBox="1"/>
          <p:nvPr/>
        </p:nvSpPr>
        <p:spPr>
          <a:xfrm>
            <a:off x="3479711" y="1183086"/>
            <a:ext cx="451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Interference filters exhibit center wavelength shift with 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4657B-97DF-1DD5-6DAA-99D545B4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580" y="2019411"/>
            <a:ext cx="8270918" cy="153593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DCA001-F873-66EE-BF4F-55495FE71C4C}"/>
              </a:ext>
            </a:extLst>
          </p:cNvPr>
          <p:cNvCxnSpPr>
            <a:cxnSpLocks/>
          </p:cNvCxnSpPr>
          <p:nvPr/>
        </p:nvCxnSpPr>
        <p:spPr>
          <a:xfrm>
            <a:off x="6517988" y="1801200"/>
            <a:ext cx="695906" cy="7406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1F06CF-43A9-3375-846F-19F597604BC0}"/>
              </a:ext>
            </a:extLst>
          </p:cNvPr>
          <p:cNvCxnSpPr>
            <a:cxnSpLocks/>
          </p:cNvCxnSpPr>
          <p:nvPr/>
        </p:nvCxnSpPr>
        <p:spPr>
          <a:xfrm>
            <a:off x="2324100" y="1846159"/>
            <a:ext cx="268310" cy="5451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15C97-8578-BD65-4AA7-B7B4CF500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69" y="3551521"/>
            <a:ext cx="2572858" cy="281384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03E2A8-2391-C6D9-8B7C-D5508BABBB48}"/>
              </a:ext>
            </a:extLst>
          </p:cNvPr>
          <p:cNvCxnSpPr>
            <a:cxnSpLocks/>
          </p:cNvCxnSpPr>
          <p:nvPr/>
        </p:nvCxnSpPr>
        <p:spPr>
          <a:xfrm flipH="1">
            <a:off x="10094725" y="2129575"/>
            <a:ext cx="353863" cy="5630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62146EE-821C-19CD-B16F-B074CC0BE018}"/>
              </a:ext>
            </a:extLst>
          </p:cNvPr>
          <p:cNvSpPr txBox="1"/>
          <p:nvPr/>
        </p:nvSpPr>
        <p:spPr>
          <a:xfrm>
            <a:off x="5876925" y="4239555"/>
            <a:ext cx="152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Illumination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05A3EF-E28C-E861-86AF-AE70BECDCAB3}"/>
              </a:ext>
            </a:extLst>
          </p:cNvPr>
          <p:cNvCxnSpPr>
            <a:cxnSpLocks/>
          </p:cNvCxnSpPr>
          <p:nvPr/>
        </p:nvCxnSpPr>
        <p:spPr>
          <a:xfrm flipH="1">
            <a:off x="7672583" y="1807365"/>
            <a:ext cx="561253" cy="7079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A130A50-161E-240C-5F29-A70A322084C4}"/>
              </a:ext>
            </a:extLst>
          </p:cNvPr>
          <p:cNvSpPr txBox="1"/>
          <p:nvPr/>
        </p:nvSpPr>
        <p:spPr>
          <a:xfrm>
            <a:off x="7497553" y="1411516"/>
            <a:ext cx="185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Aperture Stop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188E64-DE53-B556-01EA-B375BB8ED19C}"/>
              </a:ext>
            </a:extLst>
          </p:cNvPr>
          <p:cNvCxnSpPr>
            <a:cxnSpLocks/>
          </p:cNvCxnSpPr>
          <p:nvPr/>
        </p:nvCxnSpPr>
        <p:spPr>
          <a:xfrm flipV="1">
            <a:off x="6490039" y="3285632"/>
            <a:ext cx="0" cy="8373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0DE93FE-C1DA-1D6F-1535-670A7517E583}"/>
              </a:ext>
            </a:extLst>
          </p:cNvPr>
          <p:cNvSpPr txBox="1"/>
          <p:nvPr/>
        </p:nvSpPr>
        <p:spPr>
          <a:xfrm>
            <a:off x="10094725" y="1768784"/>
            <a:ext cx="1850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Camera Sensor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D17D20-026E-830E-32A0-7B3A4794AED4}"/>
              </a:ext>
            </a:extLst>
          </p:cNvPr>
          <p:cNvCxnSpPr>
            <a:cxnSpLocks/>
          </p:cNvCxnSpPr>
          <p:nvPr/>
        </p:nvCxnSpPr>
        <p:spPr>
          <a:xfrm flipH="1">
            <a:off x="8895427" y="1643708"/>
            <a:ext cx="674747" cy="8450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FBCC6FA-7CC8-8395-2053-0A5755F1951D}"/>
              </a:ext>
            </a:extLst>
          </p:cNvPr>
          <p:cNvSpPr txBox="1"/>
          <p:nvPr/>
        </p:nvSpPr>
        <p:spPr>
          <a:xfrm>
            <a:off x="9160553" y="1274376"/>
            <a:ext cx="1527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Paraxial lens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16D6C7-04DF-89F2-6FE3-414944C77254}"/>
              </a:ext>
            </a:extLst>
          </p:cNvPr>
          <p:cNvCxnSpPr>
            <a:cxnSpLocks/>
          </p:cNvCxnSpPr>
          <p:nvPr/>
        </p:nvCxnSpPr>
        <p:spPr>
          <a:xfrm flipH="1">
            <a:off x="6353009" y="1843615"/>
            <a:ext cx="97150" cy="6100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5FF7C8-34DF-8143-8F50-5C43E84585AD}"/>
              </a:ext>
            </a:extLst>
          </p:cNvPr>
          <p:cNvCxnSpPr>
            <a:cxnSpLocks/>
          </p:cNvCxnSpPr>
          <p:nvPr/>
        </p:nvCxnSpPr>
        <p:spPr>
          <a:xfrm flipV="1">
            <a:off x="6783576" y="3285631"/>
            <a:ext cx="0" cy="8373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39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5BCD2-BD54-6A02-F683-E5F2287B4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D91D-E57B-9847-B8E0-A029A559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Folding in the </a:t>
            </a:r>
            <a:r>
              <a:rPr lang="en-US" dirty="0" err="1"/>
              <a:t>Lumicell</a:t>
            </a:r>
            <a:r>
              <a:rPr lang="en-US" dirty="0"/>
              <a:t> Optical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8F642-B341-6308-FCBC-D0F84EF1BA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E9286-FAAD-F4E4-FC82-1ADD352F7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80" y="1097281"/>
            <a:ext cx="7990040" cy="459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645A51-5596-7E30-29F6-3DB769A26AB3}"/>
              </a:ext>
            </a:extLst>
          </p:cNvPr>
          <p:cNvSpPr txBox="1"/>
          <p:nvPr/>
        </p:nvSpPr>
        <p:spPr>
          <a:xfrm>
            <a:off x="2072004" y="1890673"/>
            <a:ext cx="451866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Understanding the asymmetry of the mirror placement in a reflected converging beam is critical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FEEDC6-EBD5-3AA9-D105-3B5FE5039980}"/>
              </a:ext>
            </a:extLst>
          </p:cNvPr>
          <p:cNvCxnSpPr>
            <a:cxnSpLocks/>
          </p:cNvCxnSpPr>
          <p:nvPr/>
        </p:nvCxnSpPr>
        <p:spPr>
          <a:xfrm flipH="1" flipV="1">
            <a:off x="6019800" y="4530725"/>
            <a:ext cx="161925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E447BF-1FE0-571C-E70E-B6AA098215A5}"/>
              </a:ext>
            </a:extLst>
          </p:cNvPr>
          <p:cNvSpPr txBox="1"/>
          <p:nvPr/>
        </p:nvSpPr>
        <p:spPr>
          <a:xfrm>
            <a:off x="5885179" y="4972672"/>
            <a:ext cx="14109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Optical Axis</a:t>
            </a:r>
          </a:p>
        </p:txBody>
      </p:sp>
    </p:spTree>
    <p:extLst>
      <p:ext uri="{BB962C8B-B14F-4D97-AF65-F5344CB8AC3E}">
        <p14:creationId xmlns:p14="http://schemas.microsoft.com/office/powerpoint/2010/main" val="3170857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61B7-9366-E497-B66C-6FC9BFE4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and Prep for Clinical Trials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0D5DF-E135-C151-5C17-53A655D3D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C5AD-1DEC-4D30-BAB1-7AB01B5E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 Readiness and Regulatory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F97BD-5469-4464-81EF-023D73AEB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Transitioning from prototype to a clinically viable system</a:t>
            </a:r>
          </a:p>
          <a:p>
            <a:r>
              <a:rPr lang="en-US" dirty="0"/>
              <a:t>Intended use to guide resections: Class III device (higher risk)</a:t>
            </a:r>
          </a:p>
          <a:p>
            <a:r>
              <a:rPr lang="en-US" dirty="0"/>
              <a:t>No predicate device + Class III = PMA regulatory path</a:t>
            </a:r>
          </a:p>
          <a:p>
            <a:r>
              <a:rPr lang="en-US" dirty="0"/>
              <a:t>Follow Design Controls Process, FDA guidance documents, regulations</a:t>
            </a:r>
          </a:p>
          <a:p>
            <a:pPr lvl="1"/>
            <a:r>
              <a:rPr lang="en-US" dirty="0"/>
              <a:t>Detailed documentation of design history files, user needs, design inputs, design outputs, verification, validations, risk evaluation, clinical trial reports, benefit-risk assessment</a:t>
            </a:r>
          </a:p>
          <a:p>
            <a:r>
              <a:rPr lang="en-US" dirty="0"/>
              <a:t>Final submission: 11 volumes, several hundreds of thousands of [electronic] pages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4A802-168E-4878-804B-61176B969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028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C5AD-1DEC-4D30-BAB1-7AB01B5E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4A802-168E-4878-804B-61176B969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16</a:t>
            </a:fld>
            <a:endParaRPr lang="en-US" noProof="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53777BD-6DA4-4F7B-9A15-CDE434B0B7D0}"/>
              </a:ext>
            </a:extLst>
          </p:cNvPr>
          <p:cNvGraphicFramePr/>
          <p:nvPr/>
        </p:nvGraphicFramePr>
        <p:xfrm>
          <a:off x="0" y="2942007"/>
          <a:ext cx="12192000" cy="2372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772B7E-94B5-417E-969D-2D76669358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28" y="2442255"/>
            <a:ext cx="1526346" cy="999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CC430F-53DC-4A04-91AF-823701C0CE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73" y="2441962"/>
            <a:ext cx="1018497" cy="999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71243E-AD22-47B7-B9F4-388505D461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607" y="2441961"/>
            <a:ext cx="1498778" cy="9997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695A0-7036-40E3-BBA5-61B396DB123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723" y="2015333"/>
            <a:ext cx="1211208" cy="1533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6593BD-671C-4CAD-85BD-0E547428216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594" y="2313925"/>
            <a:ext cx="2211433" cy="9333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A7DC1E-3B2C-477D-A922-7E236B9B7E4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769" y="2425059"/>
            <a:ext cx="1526346" cy="1009903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76ED141E-59C5-2156-3DDB-D9FD864B1EBE}"/>
              </a:ext>
            </a:extLst>
          </p:cNvPr>
          <p:cNvSpPr/>
          <p:nvPr/>
        </p:nvSpPr>
        <p:spPr>
          <a:xfrm>
            <a:off x="3246883" y="4438392"/>
            <a:ext cx="3050428" cy="43372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ECB54C-B248-3AB5-4E38-103C226504B0}"/>
              </a:ext>
            </a:extLst>
          </p:cNvPr>
          <p:cNvSpPr txBox="1"/>
          <p:nvPr/>
        </p:nvSpPr>
        <p:spPr>
          <a:xfrm>
            <a:off x="3246884" y="4521689"/>
            <a:ext cx="284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Phase A + B (Jun 2015-Oct 2017)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F09B615-AD7B-1055-7F4F-F61EEFC912BA}"/>
              </a:ext>
            </a:extLst>
          </p:cNvPr>
          <p:cNvSpPr/>
          <p:nvPr/>
        </p:nvSpPr>
        <p:spPr>
          <a:xfrm>
            <a:off x="6889061" y="4402219"/>
            <a:ext cx="2777992" cy="476663"/>
          </a:xfrm>
          <a:prstGeom prst="rightArrow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7C9913-0C74-6CD2-8359-ACC44945A888}"/>
              </a:ext>
            </a:extLst>
          </p:cNvPr>
          <p:cNvSpPr txBox="1"/>
          <p:nvPr/>
        </p:nvSpPr>
        <p:spPr>
          <a:xfrm>
            <a:off x="6715232" y="4502050"/>
            <a:ext cx="2777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Phase C (Feb 2018–Jun 2019)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BFB1F93-0C59-94E6-DCFC-D52703A903D5}"/>
              </a:ext>
            </a:extLst>
          </p:cNvPr>
          <p:cNvSpPr/>
          <p:nvPr/>
        </p:nvSpPr>
        <p:spPr>
          <a:xfrm>
            <a:off x="9831357" y="4396233"/>
            <a:ext cx="1947893" cy="4766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Pivotal (Nov 2019-2022)</a:t>
            </a:r>
          </a:p>
        </p:txBody>
      </p:sp>
    </p:spTree>
    <p:extLst>
      <p:ext uri="{BB962C8B-B14F-4D97-AF65-F5344CB8AC3E}">
        <p14:creationId xmlns:p14="http://schemas.microsoft.com/office/powerpoint/2010/main" val="1783163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/>
      <p:bldP spid="28" grpId="0" animBg="1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471BD-196D-E459-C260-B9B6626A0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5A79-A8C2-5E74-10FB-4FACCA5E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Product (2025)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DCF52-88C5-8BC9-52ED-AF54D1B61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76490"/>
            <a:ext cx="11340000" cy="4351338"/>
          </a:xfrm>
        </p:spPr>
        <p:txBody>
          <a:bodyPr/>
          <a:lstStyle/>
          <a:p>
            <a:r>
              <a:rPr lang="en-US" dirty="0"/>
              <a:t>Drug and Device FDA-approved since April 17, 2024!</a:t>
            </a:r>
          </a:p>
          <a:p>
            <a:r>
              <a:rPr lang="en-US" dirty="0"/>
              <a:t>Initial commercial launch – currently in use at 11 hospitals across the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F40BD-D4E4-8F6E-DBE8-FB0479214703}"/>
              </a:ext>
            </a:extLst>
          </p:cNvPr>
          <p:cNvSpPr/>
          <p:nvPr/>
        </p:nvSpPr>
        <p:spPr>
          <a:xfrm>
            <a:off x="4359530" y="2707691"/>
            <a:ext cx="7462062" cy="4557266"/>
          </a:xfrm>
          <a:prstGeom prst="rect">
            <a:avLst/>
          </a:prstGeom>
          <a:solidFill>
            <a:schemeClr val="bg1"/>
          </a:solidFill>
          <a:ln w="25400">
            <a:solidFill>
              <a:srgbClr val="D6E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14CE5-A5F5-EB0D-EC36-ECADFB040C96}"/>
              </a:ext>
            </a:extLst>
          </p:cNvPr>
          <p:cNvSpPr/>
          <p:nvPr/>
        </p:nvSpPr>
        <p:spPr>
          <a:xfrm>
            <a:off x="360202" y="2707690"/>
            <a:ext cx="3474718" cy="4557265"/>
          </a:xfrm>
          <a:prstGeom prst="rect">
            <a:avLst/>
          </a:prstGeom>
          <a:solidFill>
            <a:schemeClr val="bg1"/>
          </a:solidFill>
          <a:ln w="25400">
            <a:solidFill>
              <a:srgbClr val="0088B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b="1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5EC5B-44FE-E7F9-2E51-F21ED1A06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1" t="6176" r="3812" b="1335"/>
          <a:stretch/>
        </p:blipFill>
        <p:spPr>
          <a:xfrm>
            <a:off x="1090737" y="2983043"/>
            <a:ext cx="2013648" cy="2011680"/>
          </a:xfrm>
          <a:prstGeom prst="ellipse">
            <a:avLst/>
          </a:prstGeom>
          <a:ln w="31750" cap="rnd">
            <a:solidFill>
              <a:srgbClr val="DFF1F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80F28-CA4E-4B98-B431-0054B723BD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4" t="8294" r="6938" b="2691"/>
          <a:stretch/>
        </p:blipFill>
        <p:spPr>
          <a:xfrm>
            <a:off x="5114333" y="2983042"/>
            <a:ext cx="2012725" cy="2011680"/>
          </a:xfrm>
          <a:prstGeom prst="ellipse">
            <a:avLst/>
          </a:prstGeom>
          <a:ln w="12700" cap="rnd">
            <a:solidFill>
              <a:srgbClr val="B8E0F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90E3E1B-FD33-1B79-1C9F-1601EF9BCF52}"/>
              </a:ext>
            </a:extLst>
          </p:cNvPr>
          <p:cNvSpPr/>
          <p:nvPr/>
        </p:nvSpPr>
        <p:spPr>
          <a:xfrm>
            <a:off x="9041030" y="2998205"/>
            <a:ext cx="2011680" cy="2011680"/>
          </a:xfrm>
          <a:prstGeom prst="ellipse">
            <a:avLst/>
          </a:prstGeom>
          <a:solidFill>
            <a:schemeClr val="bg1"/>
          </a:solidFill>
          <a:ln w="9525">
            <a:solidFill>
              <a:srgbClr val="87D3F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US" sz="1400" b="1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988F66-1581-AD5D-F6B0-9CE3C679B474}"/>
              </a:ext>
            </a:extLst>
          </p:cNvPr>
          <p:cNvGrpSpPr/>
          <p:nvPr/>
        </p:nvGrpSpPr>
        <p:grpSpPr>
          <a:xfrm>
            <a:off x="9160993" y="3329135"/>
            <a:ext cx="1801754" cy="1635443"/>
            <a:chOff x="8905643" y="2204721"/>
            <a:chExt cx="2327206" cy="2236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73F01E1-9FDA-CF08-F650-FFA101702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65" t="8301" r="30146" b="60372"/>
            <a:stretch/>
          </p:blipFill>
          <p:spPr>
            <a:xfrm flipH="1">
              <a:off x="8905643" y="2204721"/>
              <a:ext cx="2327206" cy="22361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2960A3-19D8-FA81-F4B1-7D0F059C7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8824" y="2372721"/>
              <a:ext cx="1840636" cy="1053100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FC1B6A-6BF8-8C93-3191-8B087836165A}"/>
              </a:ext>
            </a:extLst>
          </p:cNvPr>
          <p:cNvSpPr/>
          <p:nvPr/>
        </p:nvSpPr>
        <p:spPr>
          <a:xfrm>
            <a:off x="360201" y="5267075"/>
            <a:ext cx="3474720" cy="2834119"/>
          </a:xfrm>
          <a:prstGeom prst="roundRect">
            <a:avLst/>
          </a:prstGeom>
          <a:solidFill>
            <a:srgbClr val="0088B8"/>
          </a:solidFill>
          <a:ln w="25400">
            <a:solidFill>
              <a:srgbClr val="B6D7E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t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16268-D803-36BE-2108-5AA884F40985}"/>
              </a:ext>
            </a:extLst>
          </p:cNvPr>
          <p:cNvSpPr/>
          <p:nvPr/>
        </p:nvSpPr>
        <p:spPr>
          <a:xfrm>
            <a:off x="360201" y="2230724"/>
            <a:ext cx="3474720" cy="476967"/>
          </a:xfrm>
          <a:prstGeom prst="rect">
            <a:avLst/>
          </a:prstGeom>
          <a:solidFill>
            <a:srgbClr val="0088B8"/>
          </a:solidFill>
          <a:ln w="25400">
            <a:solidFill>
              <a:srgbClr val="D6ED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LUMISIGHT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7B6114-D473-E6E4-1A8C-F7D08E573AB6}"/>
              </a:ext>
            </a:extLst>
          </p:cNvPr>
          <p:cNvSpPr/>
          <p:nvPr/>
        </p:nvSpPr>
        <p:spPr>
          <a:xfrm>
            <a:off x="4353112" y="5267075"/>
            <a:ext cx="3474720" cy="2834119"/>
          </a:xfrm>
          <a:prstGeom prst="roundRect">
            <a:avLst/>
          </a:prstGeom>
          <a:solidFill>
            <a:srgbClr val="87D3F5"/>
          </a:solidFill>
          <a:ln w="25400">
            <a:solidFill>
              <a:srgbClr val="B6D7E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t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>
                <a:solidFill>
                  <a:prstClr val="black"/>
                </a:solidFill>
                <a:latin typeface="Arial"/>
              </a:rPr>
              <a:t>Detect</a:t>
            </a:r>
            <a:endParaRPr kumimoji="0" lang="en-US" sz="2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6C0952-9642-A5E8-0E6B-2B73C0046D8C}"/>
              </a:ext>
            </a:extLst>
          </p:cNvPr>
          <p:cNvSpPr/>
          <p:nvPr/>
        </p:nvSpPr>
        <p:spPr>
          <a:xfrm>
            <a:off x="8346874" y="5267075"/>
            <a:ext cx="3474720" cy="2834119"/>
          </a:xfrm>
          <a:prstGeom prst="roundRect">
            <a:avLst/>
          </a:prstGeom>
          <a:solidFill>
            <a:srgbClr val="87D3F5"/>
          </a:solidFill>
          <a:ln w="25400">
            <a:solidFill>
              <a:srgbClr val="B6D7E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t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Guide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AEE0F-4592-94CB-5658-0BE4A4B33290}"/>
              </a:ext>
            </a:extLst>
          </p:cNvPr>
          <p:cNvSpPr/>
          <p:nvPr/>
        </p:nvSpPr>
        <p:spPr>
          <a:xfrm>
            <a:off x="4353113" y="2230724"/>
            <a:ext cx="7468479" cy="476967"/>
          </a:xfrm>
          <a:prstGeom prst="rect">
            <a:avLst/>
          </a:prstGeom>
          <a:solidFill>
            <a:srgbClr val="87D3F5"/>
          </a:solidFill>
          <a:ln w="25400">
            <a:solidFill>
              <a:srgbClr val="B6D7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err="1">
                <a:solidFill>
                  <a:schemeClr val="tx1"/>
                </a:solidFill>
              </a:rPr>
              <a:t>Lumicell</a:t>
            </a:r>
            <a:r>
              <a:rPr lang="en-US" sz="2400" b="1">
                <a:solidFill>
                  <a:schemeClr val="tx1"/>
                </a:solidFill>
              </a:rPr>
              <a:t> Direct Visualization System (DVS)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000F4-8A23-8DF2-B115-621F6221FC84}"/>
              </a:ext>
            </a:extLst>
          </p:cNvPr>
          <p:cNvSpPr txBox="1"/>
          <p:nvPr/>
        </p:nvSpPr>
        <p:spPr>
          <a:xfrm>
            <a:off x="482613" y="5792778"/>
            <a:ext cx="322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Optical imaging agent that produces fluorescence signal at sites of residual cancer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B89A84-77FF-60A6-9A92-1C0247DF8233}"/>
              </a:ext>
            </a:extLst>
          </p:cNvPr>
          <p:cNvSpPr txBox="1"/>
          <p:nvPr/>
        </p:nvSpPr>
        <p:spPr>
          <a:xfrm>
            <a:off x="4475524" y="5792778"/>
            <a:ext cx="322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Hand-held imaging probe inserted into breast cavity to identify residual cancer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BB317-806B-0B8B-B479-47127C3742FC}"/>
              </a:ext>
            </a:extLst>
          </p:cNvPr>
          <p:cNvSpPr txBox="1"/>
          <p:nvPr/>
        </p:nvSpPr>
        <p:spPr>
          <a:xfrm>
            <a:off x="8469286" y="5792778"/>
            <a:ext cx="3229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Real-time cancer detection software guides surgeon to remove residual cancer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FA1EB311-39F7-0EDF-0B97-89E5495C5B2D}"/>
              </a:ext>
            </a:extLst>
          </p:cNvPr>
          <p:cNvSpPr/>
          <p:nvPr/>
        </p:nvSpPr>
        <p:spPr bwMode="auto">
          <a:xfrm rot="5400000">
            <a:off x="5959729" y="-3730765"/>
            <a:ext cx="274320" cy="11475080"/>
          </a:xfrm>
          <a:prstGeom prst="leftBrace">
            <a:avLst>
              <a:gd name="adj1" fmla="val 33826"/>
              <a:gd name="adj2" fmla="val 50000"/>
            </a:avLst>
          </a:prstGeom>
          <a:noFill/>
          <a:ln w="28575" cap="flat" cmpd="sng" algn="ctr">
            <a:solidFill>
              <a:srgbClr val="B6D7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FF6672-7A56-FD90-A467-3D146DAA9DC0}"/>
              </a:ext>
            </a:extLst>
          </p:cNvPr>
          <p:cNvSpPr txBox="1"/>
          <p:nvPr/>
        </p:nvSpPr>
        <p:spPr>
          <a:xfrm>
            <a:off x="7536264" y="3386296"/>
            <a:ext cx="113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+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529014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3" grpId="0" animBg="1"/>
      <p:bldP spid="15" grpId="0" animBg="1"/>
      <p:bldP spid="16" grpId="0" animBg="1"/>
      <p:bldP spid="18" grpId="0"/>
      <p:bldP spid="19" grpId="0"/>
      <p:bldP spid="20" grpId="0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C5AD-1DEC-4D30-BAB1-7AB01B5E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F97BD-5469-4464-81EF-023D73AEB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911" y="2211951"/>
            <a:ext cx="7505128" cy="2434097"/>
          </a:xfrm>
        </p:spPr>
        <p:txBody>
          <a:bodyPr/>
          <a:lstStyle/>
          <a:p>
            <a:r>
              <a:rPr lang="en-US" dirty="0"/>
              <a:t>Partnering early in the development process was important</a:t>
            </a:r>
          </a:p>
          <a:p>
            <a:r>
              <a:rPr lang="en-US" dirty="0"/>
              <a:t>Clear division of responsibilities based on capabilities and strengths  </a:t>
            </a:r>
          </a:p>
          <a:p>
            <a:r>
              <a:rPr lang="en-US" dirty="0"/>
              <a:t>Open sharing of information was very helpful </a:t>
            </a:r>
          </a:p>
          <a:p>
            <a:r>
              <a:rPr lang="en-US" dirty="0"/>
              <a:t>Identifying what most was important in the instrument helped focus the design effort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4A802-168E-4878-804B-61176B969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6D986-B339-E496-9A04-36385AE7FBC6}"/>
              </a:ext>
            </a:extLst>
          </p:cNvPr>
          <p:cNvSpPr txBox="1"/>
          <p:nvPr/>
        </p:nvSpPr>
        <p:spPr>
          <a:xfrm>
            <a:off x="4856018" y="5153891"/>
            <a:ext cx="195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23862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6D8B-8D81-41FE-BDB5-B79960B0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CC7D6-688B-4A5D-91A4-9CC20DAC3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uilding with a sign on it&#10;&#10;AI-generated content may be incorrect.">
            <a:extLst>
              <a:ext uri="{FF2B5EF4-FFF2-40B4-BE49-F238E27FC236}">
                <a16:creationId xmlns:a16="http://schemas.microsoft.com/office/drawing/2014/main" id="{62FF693A-0585-34B8-9D54-AF207C9EADF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" t="16700" r="4808" b="460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57B4A-16D9-4843-94C9-1523A955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Optikos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1358A-CE81-458A-B1F6-F3CC2491E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9" name="Arete__6-Channel Multi-Spectral Imager_Will Rusin" descr="A person holding a toy&#10;&#10;Description automatically generated with low confidence">
            <a:extLst>
              <a:ext uri="{FF2B5EF4-FFF2-40B4-BE49-F238E27FC236}">
                <a16:creationId xmlns:a16="http://schemas.microsoft.com/office/drawing/2014/main" id="{5C76CC35-CC34-4C27-A4BD-1DDDDFD6D1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287" y="3861300"/>
            <a:ext cx="2285928" cy="228849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559233C-A56B-4C65-B4FC-74EF57126472}"/>
              </a:ext>
            </a:extLst>
          </p:cNvPr>
          <p:cNvSpPr txBox="1">
            <a:spLocks/>
          </p:cNvSpPr>
          <p:nvPr/>
        </p:nvSpPr>
        <p:spPr>
          <a:xfrm>
            <a:off x="915287" y="3313978"/>
            <a:ext cx="2296969" cy="548640"/>
          </a:xfrm>
          <a:prstGeom prst="rect">
            <a:avLst/>
          </a:prstGeom>
          <a:solidFill>
            <a:srgbClr val="FF3A1E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Product     Development</a:t>
            </a:r>
          </a:p>
        </p:txBody>
      </p:sp>
      <p:pic>
        <p:nvPicPr>
          <p:cNvPr id="11" name="Contract Manufacturing_Volume Production Lenses">
            <a:extLst>
              <a:ext uri="{FF2B5EF4-FFF2-40B4-BE49-F238E27FC236}">
                <a16:creationId xmlns:a16="http://schemas.microsoft.com/office/drawing/2014/main" id="{2B8FF9DE-7709-41E8-88F9-951286812B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838" y="3861298"/>
            <a:ext cx="2285928" cy="2288497"/>
          </a:xfrm>
          <a:prstGeom prst="rect">
            <a:avLst/>
          </a:prstGeom>
        </p:spPr>
      </p:pic>
      <p:pic>
        <p:nvPicPr>
          <p:cNvPr id="12" name="Eagleview__Geospatial mapping lens on OpTest_Dennis Fantone" descr="A person working on a machine&#10;&#10;Description automatically generated with medium confidence">
            <a:extLst>
              <a:ext uri="{FF2B5EF4-FFF2-40B4-BE49-F238E27FC236}">
                <a16:creationId xmlns:a16="http://schemas.microsoft.com/office/drawing/2014/main" id="{764B2F4A-3CA1-42B0-9B73-630C3CACB3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472" y="3868906"/>
            <a:ext cx="2285927" cy="2288497"/>
          </a:xfrm>
          <a:prstGeom prst="rect">
            <a:avLst/>
          </a:prstGeom>
        </p:spPr>
      </p:pic>
      <p:pic>
        <p:nvPicPr>
          <p:cNvPr id="13" name="LensCheck Thermal Module 4">
            <a:extLst>
              <a:ext uri="{FF2B5EF4-FFF2-40B4-BE49-F238E27FC236}">
                <a16:creationId xmlns:a16="http://schemas.microsoft.com/office/drawing/2014/main" id="{BD8136AF-9C1B-413B-96EB-139F9834EC4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7105" y="3870443"/>
            <a:ext cx="2289782" cy="2288497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02B4CCF-39F3-49CD-BBDE-9F5BCFB6A2D6}"/>
              </a:ext>
            </a:extLst>
          </p:cNvPr>
          <p:cNvSpPr txBox="1">
            <a:spLocks/>
          </p:cNvSpPr>
          <p:nvPr/>
        </p:nvSpPr>
        <p:spPr>
          <a:xfrm>
            <a:off x="6182853" y="3329315"/>
            <a:ext cx="2285546" cy="548640"/>
          </a:xfrm>
          <a:prstGeom prst="rect">
            <a:avLst/>
          </a:prstGeom>
          <a:solidFill>
            <a:srgbClr val="03C1DE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Metrology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Products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AA8F7C3-7BA5-4342-9EA6-9D96A6580325}"/>
              </a:ext>
            </a:extLst>
          </p:cNvPr>
          <p:cNvSpPr txBox="1">
            <a:spLocks/>
          </p:cNvSpPr>
          <p:nvPr/>
        </p:nvSpPr>
        <p:spPr>
          <a:xfrm>
            <a:off x="3548880" y="3319347"/>
            <a:ext cx="2270650" cy="54864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Contract Manufacturing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9101B18-5C19-45FA-82D0-267976EDB2CC}"/>
              </a:ext>
            </a:extLst>
          </p:cNvPr>
          <p:cNvSpPr txBox="1">
            <a:spLocks/>
          </p:cNvSpPr>
          <p:nvPr/>
        </p:nvSpPr>
        <p:spPr>
          <a:xfrm>
            <a:off x="8831341" y="3329315"/>
            <a:ext cx="2285546" cy="548640"/>
          </a:xfrm>
          <a:prstGeom prst="rect">
            <a:avLst/>
          </a:prstGeom>
          <a:solidFill>
            <a:srgbClr val="7030A0"/>
          </a:solidFill>
          <a:ln w="28575">
            <a:solidFill>
              <a:srgbClr val="552579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11" rtl="0" eaLnBrk="1" latinLnBrk="0" hangingPunct="1">
              <a:lnSpc>
                <a:spcPct val="100000"/>
              </a:lnSpc>
              <a:spcBef>
                <a:spcPts val="1001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40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11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Testing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2125C-A095-511A-5BE7-708EB1353ECA}"/>
              </a:ext>
            </a:extLst>
          </p:cNvPr>
          <p:cNvSpPr txBox="1"/>
          <p:nvPr/>
        </p:nvSpPr>
        <p:spPr>
          <a:xfrm>
            <a:off x="219075" y="1063213"/>
            <a:ext cx="4943475" cy="1631216"/>
          </a:xfrm>
          <a:prstGeom prst="rect">
            <a:avLst/>
          </a:prstGeom>
          <a:solidFill>
            <a:srgbClr val="FFD8D2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40+ Years in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Located in Wakefield, 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Hardcore optical engineering company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Products and services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ISO 9001 and ISO 13485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C1212-542D-D3B7-48CD-33901E68B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3330-F9DB-7AF8-F189-E3A247CA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Lumicell and Initial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CFC7F-C707-AE38-C05A-2EF5C8484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BEC80F1-9A0A-594A-B5E1-8D14574801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271"/>
          <a:stretch>
            <a:fillRect/>
          </a:stretch>
        </p:blipFill>
        <p:spPr>
          <a:xfrm>
            <a:off x="393540" y="1543821"/>
            <a:ext cx="10197296" cy="1724591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8D791CC6-75F1-9234-35EA-D5E4F9B0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9270"/>
            <a:ext cx="11347250" cy="41243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At Lumicell, our mission is to improve the way cancer surgery is performed, starting with breast cancer. </a:t>
            </a:r>
          </a:p>
          <a:p>
            <a:pPr lvl="1"/>
            <a:endParaRPr lang="en-US" sz="1599" dirty="0"/>
          </a:p>
          <a:p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751309C-CEDD-A09E-609E-6A792DC193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902"/>
          <a:stretch>
            <a:fillRect/>
          </a:stretch>
        </p:blipFill>
        <p:spPr>
          <a:xfrm>
            <a:off x="393540" y="3175810"/>
            <a:ext cx="10197296" cy="14569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B64A4CD-D8A9-8BA3-5496-C1CB70BAC046}"/>
              </a:ext>
            </a:extLst>
          </p:cNvPr>
          <p:cNvSpPr txBox="1"/>
          <p:nvPr/>
        </p:nvSpPr>
        <p:spPr>
          <a:xfrm>
            <a:off x="393540" y="4900401"/>
            <a:ext cx="11220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Unmet need: Current tools limited and do not identify extent of tumor accurately enough, making it challenging to achieve complete tumor resection</a:t>
            </a:r>
          </a:p>
        </p:txBody>
      </p:sp>
    </p:spTree>
    <p:extLst>
      <p:ext uri="{BB962C8B-B14F-4D97-AF65-F5344CB8AC3E}">
        <p14:creationId xmlns:p14="http://schemas.microsoft.com/office/powerpoint/2010/main" val="607986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B7B05-5524-B917-3134-80B1E2FCE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DA94-5631-D295-7235-1F62E840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Lumicell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7E7C-397A-BF15-F4B4-D5D8C662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097920"/>
            <a:ext cx="11340000" cy="3981418"/>
          </a:xfrm>
        </p:spPr>
        <p:txBody>
          <a:bodyPr/>
          <a:lstStyle/>
          <a:p>
            <a:r>
              <a:rPr lang="en-US" dirty="0"/>
              <a:t>Early concept borne out of MIT: off-the-shelf components for mouse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0AE92-4292-61F4-A838-77ECA0CE1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C162E-33C6-EFBB-11FB-149F16B5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4" y="3098059"/>
            <a:ext cx="3605138" cy="24653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6CA9AB-1C61-0615-02D8-727C45DB7AD1}"/>
              </a:ext>
            </a:extLst>
          </p:cNvPr>
          <p:cNvSpPr txBox="1"/>
          <p:nvPr/>
        </p:nvSpPr>
        <p:spPr>
          <a:xfrm>
            <a:off x="1499951" y="556168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Patent 8983581 (MIT)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0A87C-53C6-A074-724C-DAB3612C0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494" y="2753813"/>
            <a:ext cx="3055531" cy="23776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F2B1D-8798-0E63-52DC-BC1A5F49F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188" y="1832909"/>
            <a:ext cx="2514951" cy="4020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87AE9-30D3-1E77-E80C-BECDD3177863}"/>
              </a:ext>
            </a:extLst>
          </p:cNvPr>
          <p:cNvSpPr txBox="1"/>
          <p:nvPr/>
        </p:nvSpPr>
        <p:spPr>
          <a:xfrm>
            <a:off x="6900179" y="585302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Mito, et al., Cancer;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EB2FC-A1EF-DB26-FB68-789F70A34D1D}"/>
              </a:ext>
            </a:extLst>
          </p:cNvPr>
          <p:cNvSpPr txBox="1"/>
          <p:nvPr/>
        </p:nvSpPr>
        <p:spPr>
          <a:xfrm>
            <a:off x="432000" y="976703"/>
            <a:ext cx="11220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Develop fluorescent imaging agent to target tumor and imaging device to collect its signal to direct surgeons to cancer that would be left behind</a:t>
            </a:r>
          </a:p>
        </p:txBody>
      </p:sp>
    </p:spTree>
    <p:extLst>
      <p:ext uri="{BB962C8B-B14F-4D97-AF65-F5344CB8AC3E}">
        <p14:creationId xmlns:p14="http://schemas.microsoft.com/office/powerpoint/2010/main" val="340481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C5AD-1DEC-4D30-BAB1-7AB01B5E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</a:t>
            </a:r>
            <a:r>
              <a:rPr lang="en-US" dirty="0" err="1"/>
              <a:t>Lumicell</a:t>
            </a:r>
            <a:r>
              <a:rPr lang="en-US" dirty="0"/>
              <a:t> – Development of the Handheld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4A802-168E-4878-804B-61176B9699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5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4C6783-0F1B-5AD3-0805-645966450445}"/>
              </a:ext>
            </a:extLst>
          </p:cNvPr>
          <p:cNvGrpSpPr/>
          <p:nvPr/>
        </p:nvGrpSpPr>
        <p:grpSpPr>
          <a:xfrm>
            <a:off x="104248" y="1827983"/>
            <a:ext cx="11658227" cy="4537380"/>
            <a:chOff x="81691" y="1527858"/>
            <a:chExt cx="11658227" cy="45373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88C9FA-D66D-4E3D-BA06-A0888C99E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959" y="1653514"/>
              <a:ext cx="11539959" cy="441172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CD43E7-B8F3-47F2-B8BA-2E0C847DE84D}"/>
                </a:ext>
              </a:extLst>
            </p:cNvPr>
            <p:cNvSpPr/>
            <p:nvPr/>
          </p:nvSpPr>
          <p:spPr>
            <a:xfrm>
              <a:off x="81691" y="1527858"/>
              <a:ext cx="7592323" cy="453738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E63D4A-04D0-A276-0AB0-BD0143E9B50C}"/>
              </a:ext>
            </a:extLst>
          </p:cNvPr>
          <p:cNvCxnSpPr>
            <a:cxnSpLocks/>
          </p:cNvCxnSpPr>
          <p:nvPr/>
        </p:nvCxnSpPr>
        <p:spPr>
          <a:xfrm>
            <a:off x="3371850" y="1498524"/>
            <a:ext cx="0" cy="6645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3D8D3E-F46D-F837-75B1-CA56EDC3B622}"/>
              </a:ext>
            </a:extLst>
          </p:cNvPr>
          <p:cNvSpPr txBox="1"/>
          <p:nvPr/>
        </p:nvSpPr>
        <p:spPr>
          <a:xfrm>
            <a:off x="2627333" y="890076"/>
            <a:ext cx="148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Optikos Engagement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83758F6F-D8A8-5415-5033-BAE5BD90B1C8}"/>
              </a:ext>
            </a:extLst>
          </p:cNvPr>
          <p:cNvSpPr/>
          <p:nvPr/>
        </p:nvSpPr>
        <p:spPr>
          <a:xfrm rot="5400000">
            <a:off x="1837970" y="541225"/>
            <a:ext cx="424633" cy="1995425"/>
          </a:xfrm>
          <a:prstGeom prst="leftBrace">
            <a:avLst>
              <a:gd name="adj1" fmla="val 8333"/>
              <a:gd name="adj2" fmla="val 590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2A6F1-9FCB-E063-62E5-164E91E40012}"/>
              </a:ext>
            </a:extLst>
          </p:cNvPr>
          <p:cNvSpPr txBox="1"/>
          <p:nvPr/>
        </p:nvSpPr>
        <p:spPr>
          <a:xfrm>
            <a:off x="1318490" y="976659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Lumicell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D125AC8-3593-E8A3-8B97-A26C7CEB1306}"/>
              </a:ext>
            </a:extLst>
          </p:cNvPr>
          <p:cNvSpPr/>
          <p:nvPr/>
        </p:nvSpPr>
        <p:spPr>
          <a:xfrm rot="5400000">
            <a:off x="5256087" y="-375191"/>
            <a:ext cx="424631" cy="3823196"/>
          </a:xfrm>
          <a:prstGeom prst="leftBrace">
            <a:avLst>
              <a:gd name="adj1" fmla="val 8333"/>
              <a:gd name="adj2" fmla="val 38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29DFD6-3EFE-B0CE-0DC4-2A91BB5D4704}"/>
              </a:ext>
            </a:extLst>
          </p:cNvPr>
          <p:cNvSpPr txBox="1"/>
          <p:nvPr/>
        </p:nvSpPr>
        <p:spPr>
          <a:xfrm>
            <a:off x="4689142" y="949483"/>
            <a:ext cx="260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Optikos &amp; </a:t>
            </a:r>
            <a:r>
              <a:rPr lang="en-US" dirty="0" err="1">
                <a:solidFill>
                  <a:schemeClr val="tx2"/>
                </a:solidFill>
              </a:rPr>
              <a:t>Lumicell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6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:p14="http://schemas.microsoft.com/office/powerpoint/2010/main" xmlns:a16="http://schemas.microsoft.com/office/drawing/2014/main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DDA93-5D09-ABE9-BAE9-39BAF648F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028D-8D38-FBED-AE88-822020A5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377440"/>
            <a:ext cx="5799582" cy="2386584"/>
          </a:xfrm>
        </p:spPr>
        <p:txBody>
          <a:bodyPr/>
          <a:lstStyle/>
          <a:p>
            <a:r>
              <a:rPr lang="en-US" dirty="0"/>
              <a:t>First Order Optical Design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5596A-D41F-4408-E95B-916210C84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Brief overview of some basic optical concepts</a:t>
            </a:r>
          </a:p>
        </p:txBody>
      </p:sp>
    </p:spTree>
    <p:extLst>
      <p:ext uri="{BB962C8B-B14F-4D97-AF65-F5344CB8AC3E}">
        <p14:creationId xmlns:p14="http://schemas.microsoft.com/office/powerpoint/2010/main" val="189212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588E-8CDD-9F66-44A7-40D5BC74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Performance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7B091-F3D5-40BB-22E3-49FC22691B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C204A-CB94-25FF-DC4F-54B978A743AA}"/>
              </a:ext>
            </a:extLst>
          </p:cNvPr>
          <p:cNvSpPr txBox="1"/>
          <p:nvPr/>
        </p:nvSpPr>
        <p:spPr>
          <a:xfrm>
            <a:off x="906286" y="1305341"/>
            <a:ext cx="21611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Field of 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Resolution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Depth of field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Sensitivity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Spectral considerations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C7276-F884-E588-200B-61E8C7653CC9}"/>
              </a:ext>
            </a:extLst>
          </p:cNvPr>
          <p:cNvSpPr txBox="1"/>
          <p:nvPr/>
        </p:nvSpPr>
        <p:spPr>
          <a:xfrm>
            <a:off x="3595795" y="1281185"/>
            <a:ext cx="269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big is the area that we want to image?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5D8C07-652F-4A06-2B46-611485390A60}"/>
              </a:ext>
            </a:extLst>
          </p:cNvPr>
          <p:cNvCxnSpPr>
            <a:cxnSpLocks/>
          </p:cNvCxnSpPr>
          <p:nvPr/>
        </p:nvCxnSpPr>
        <p:spPr>
          <a:xfrm>
            <a:off x="6609118" y="1774006"/>
            <a:ext cx="2381829" cy="5152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90D672A-1448-491E-AAAB-8E3A10BEC38F}"/>
              </a:ext>
            </a:extLst>
          </p:cNvPr>
          <p:cNvSpPr txBox="1"/>
          <p:nvPr/>
        </p:nvSpPr>
        <p:spPr>
          <a:xfrm>
            <a:off x="3582202" y="2158513"/>
            <a:ext cx="300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What is the smallest detail we need to resolve?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4D49AE-7CE1-17EE-ED24-487DF8735557}"/>
              </a:ext>
            </a:extLst>
          </p:cNvPr>
          <p:cNvCxnSpPr>
            <a:cxnSpLocks/>
          </p:cNvCxnSpPr>
          <p:nvPr/>
        </p:nvCxnSpPr>
        <p:spPr>
          <a:xfrm>
            <a:off x="6609118" y="1774006"/>
            <a:ext cx="2340329" cy="10616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4972D2-AFAD-7580-EC51-D9CE134E8098}"/>
              </a:ext>
            </a:extLst>
          </p:cNvPr>
          <p:cNvSpPr txBox="1"/>
          <p:nvPr/>
        </p:nvSpPr>
        <p:spPr>
          <a:xfrm>
            <a:off x="8949447" y="2094657"/>
            <a:ext cx="2921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Sensor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Pixel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Magnification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Numerical Aperture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Aberration corrections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Illumination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Filters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5FF99B-8D49-60F5-1CD5-2D4003EBF09E}"/>
              </a:ext>
            </a:extLst>
          </p:cNvPr>
          <p:cNvSpPr txBox="1"/>
          <p:nvPr/>
        </p:nvSpPr>
        <p:spPr>
          <a:xfrm>
            <a:off x="3525476" y="2904754"/>
            <a:ext cx="509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far along the optical axis does the resolution need to hold up?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0D3E2-2D7D-B6A9-5AFB-16534B028427}"/>
              </a:ext>
            </a:extLst>
          </p:cNvPr>
          <p:cNvSpPr txBox="1"/>
          <p:nvPr/>
        </p:nvSpPr>
        <p:spPr>
          <a:xfrm>
            <a:off x="3558761" y="3786811"/>
            <a:ext cx="509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What is the photon budget?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762758-7C12-5CED-A787-ADF20280356B}"/>
              </a:ext>
            </a:extLst>
          </p:cNvPr>
          <p:cNvSpPr txBox="1"/>
          <p:nvPr/>
        </p:nvSpPr>
        <p:spPr>
          <a:xfrm>
            <a:off x="3550557" y="4537739"/>
            <a:ext cx="509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What is the bandwidth and separation of the excitation and emission spectra?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A6B52C1-BF47-B5CE-D54A-AD770899EBD3}"/>
              </a:ext>
            </a:extLst>
          </p:cNvPr>
          <p:cNvCxnSpPr>
            <a:cxnSpLocks/>
          </p:cNvCxnSpPr>
          <p:nvPr/>
        </p:nvCxnSpPr>
        <p:spPr>
          <a:xfrm flipV="1">
            <a:off x="6686146" y="3671648"/>
            <a:ext cx="2340329" cy="30023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923D95B-BD54-393F-6FED-21067C50B478}"/>
              </a:ext>
            </a:extLst>
          </p:cNvPr>
          <p:cNvCxnSpPr>
            <a:cxnSpLocks/>
          </p:cNvCxnSpPr>
          <p:nvPr/>
        </p:nvCxnSpPr>
        <p:spPr>
          <a:xfrm flipV="1">
            <a:off x="8073957" y="3970125"/>
            <a:ext cx="875490" cy="61718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B1F21A-F1C9-A4BE-B0E5-FACB15AF0881}"/>
              </a:ext>
            </a:extLst>
          </p:cNvPr>
          <p:cNvCxnSpPr>
            <a:cxnSpLocks/>
          </p:cNvCxnSpPr>
          <p:nvPr/>
        </p:nvCxnSpPr>
        <p:spPr>
          <a:xfrm>
            <a:off x="6569075" y="2547015"/>
            <a:ext cx="2428711" cy="3184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006372-E24E-7EE4-7376-447DB02378C1}"/>
              </a:ext>
            </a:extLst>
          </p:cNvPr>
          <p:cNvCxnSpPr>
            <a:cxnSpLocks/>
          </p:cNvCxnSpPr>
          <p:nvPr/>
        </p:nvCxnSpPr>
        <p:spPr>
          <a:xfrm>
            <a:off x="6563182" y="2541677"/>
            <a:ext cx="2387211" cy="30125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85D4AB-1724-9F2D-6124-9A6FAC7F00EC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569075" y="2540000"/>
            <a:ext cx="2380372" cy="57032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5846CE-0FC9-4881-C136-31B39789BD14}"/>
              </a:ext>
            </a:extLst>
          </p:cNvPr>
          <p:cNvCxnSpPr>
            <a:cxnSpLocks/>
          </p:cNvCxnSpPr>
          <p:nvPr/>
        </p:nvCxnSpPr>
        <p:spPr>
          <a:xfrm>
            <a:off x="6562236" y="2537801"/>
            <a:ext cx="2387211" cy="81885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4D2D2B5-8A67-EF3A-13C0-24ADD25FC096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7381875" y="3110320"/>
            <a:ext cx="1567572" cy="19644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997CA7-7CE3-90E8-AD21-C7C9A948EFF6}"/>
              </a:ext>
            </a:extLst>
          </p:cNvPr>
          <p:cNvCxnSpPr>
            <a:cxnSpLocks/>
          </p:cNvCxnSpPr>
          <p:nvPr/>
        </p:nvCxnSpPr>
        <p:spPr>
          <a:xfrm flipV="1">
            <a:off x="6686146" y="2584370"/>
            <a:ext cx="2263301" cy="14016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11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 xmlns:a16="http://schemas.microsoft.com/office/drawing/2014/main" xmlns:p14="http://schemas.microsoft.com/office/powerpoint/2010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33D27-7D01-325E-0727-383AB3A4C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B051-1FD2-BFEA-9478-0FB243AB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Resolution Tradeoffs – Numerical Aperture (NA)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651AD8-A2CA-3DC9-CD25-2421C5785D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604461A-0B3E-7E5E-2D78-207934DCCA5E}"/>
              </a:ext>
            </a:extLst>
          </p:cNvPr>
          <p:cNvSpPr/>
          <p:nvPr/>
        </p:nvSpPr>
        <p:spPr>
          <a:xfrm rot="10800000">
            <a:off x="3185183" y="1680096"/>
            <a:ext cx="2619981" cy="132423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10D825-AB0E-A239-C792-D63DAD260CED}"/>
              </a:ext>
            </a:extLst>
          </p:cNvPr>
          <p:cNvSpPr/>
          <p:nvPr/>
        </p:nvSpPr>
        <p:spPr>
          <a:xfrm>
            <a:off x="3185183" y="1489321"/>
            <a:ext cx="2619983" cy="3145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52BA97-4B61-9223-F15B-EEB775BDCA87}"/>
              </a:ext>
            </a:extLst>
          </p:cNvPr>
          <p:cNvCxnSpPr/>
          <p:nvPr/>
        </p:nvCxnSpPr>
        <p:spPr>
          <a:xfrm>
            <a:off x="4481854" y="1198337"/>
            <a:ext cx="0" cy="2723745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FDD9F094-179E-050B-BC3C-603B605C9C89}"/>
              </a:ext>
            </a:extLst>
          </p:cNvPr>
          <p:cNvSpPr/>
          <p:nvPr/>
        </p:nvSpPr>
        <p:spPr>
          <a:xfrm>
            <a:off x="3820725" y="2393051"/>
            <a:ext cx="1348894" cy="1196004"/>
          </a:xfrm>
          <a:prstGeom prst="arc">
            <a:avLst>
              <a:gd name="adj1" fmla="val 16200000"/>
              <a:gd name="adj2" fmla="val 189057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DDF46-9A7D-53C0-3D8B-F1B179D488BE}"/>
              </a:ext>
            </a:extLst>
          </p:cNvPr>
          <p:cNvSpPr txBox="1"/>
          <p:nvPr/>
        </p:nvSpPr>
        <p:spPr>
          <a:xfrm>
            <a:off x="4495172" y="24376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dirty="0">
                <a:solidFill>
                  <a:schemeClr val="tx2"/>
                </a:solidFill>
              </a:rPr>
              <a:t>θ</a:t>
            </a:r>
            <a:endParaRPr lang="en-US" dirty="0" err="1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113379-F729-28EA-B932-F160A2409E73}"/>
                  </a:ext>
                </a:extLst>
              </p:cNvPr>
              <p:cNvSpPr txBox="1"/>
              <p:nvPr/>
            </p:nvSpPr>
            <p:spPr>
              <a:xfrm>
                <a:off x="5264871" y="2283211"/>
                <a:ext cx="134551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𝑁𝐴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113379-F729-28EA-B932-F160A2409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871" y="2283211"/>
                <a:ext cx="1345515" cy="276999"/>
              </a:xfrm>
              <a:prstGeom prst="rect">
                <a:avLst/>
              </a:prstGeom>
              <a:blipFill>
                <a:blip r:embed="rId3"/>
                <a:stretch>
                  <a:fillRect l="-2727" r="-181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51AD1FB1-4BCD-916F-E23F-FA935A03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57" y="3589055"/>
            <a:ext cx="2348442" cy="21746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0A75D0-08A5-8A62-CA48-CF59BCB23AE5}"/>
              </a:ext>
            </a:extLst>
          </p:cNvPr>
          <p:cNvCxnSpPr>
            <a:cxnSpLocks/>
          </p:cNvCxnSpPr>
          <p:nvPr/>
        </p:nvCxnSpPr>
        <p:spPr>
          <a:xfrm>
            <a:off x="2598878" y="4427673"/>
            <a:ext cx="1896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40E9F1-A2D9-30D9-ADA2-3CA556835DEF}"/>
              </a:ext>
            </a:extLst>
          </p:cNvPr>
          <p:cNvSpPr/>
          <p:nvPr/>
        </p:nvSpPr>
        <p:spPr>
          <a:xfrm rot="19330675">
            <a:off x="3713058" y="3172004"/>
            <a:ext cx="830576" cy="24405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07BFB2-38B3-7946-A5A9-151771CC27D7}"/>
              </a:ext>
            </a:extLst>
          </p:cNvPr>
          <p:cNvCxnSpPr>
            <a:cxnSpLocks/>
          </p:cNvCxnSpPr>
          <p:nvPr/>
        </p:nvCxnSpPr>
        <p:spPr>
          <a:xfrm>
            <a:off x="2598878" y="4907733"/>
            <a:ext cx="1896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E86791-27ED-59D5-2E8A-A3ABE544A059}"/>
              </a:ext>
            </a:extLst>
          </p:cNvPr>
          <p:cNvCxnSpPr/>
          <p:nvPr/>
        </p:nvCxnSpPr>
        <p:spPr>
          <a:xfrm>
            <a:off x="4358012" y="3993333"/>
            <a:ext cx="0" cy="43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A7C77E-40F3-7670-C861-CD307E656B8D}"/>
              </a:ext>
            </a:extLst>
          </p:cNvPr>
          <p:cNvCxnSpPr>
            <a:cxnSpLocks/>
          </p:cNvCxnSpPr>
          <p:nvPr/>
        </p:nvCxnSpPr>
        <p:spPr>
          <a:xfrm flipV="1">
            <a:off x="4377647" y="4907733"/>
            <a:ext cx="0" cy="434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CB1C6B-9176-7491-AA50-8DC7B41A3558}"/>
                  </a:ext>
                </a:extLst>
              </p:cNvPr>
              <p:cNvSpPr txBox="1"/>
              <p:nvPr/>
            </p:nvSpPr>
            <p:spPr>
              <a:xfrm>
                <a:off x="4236276" y="4383553"/>
                <a:ext cx="1062855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1.22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𝑁𝐴</m:t>
                          </m:r>
                        </m:den>
                      </m:f>
                    </m:oMath>
                  </m:oMathPara>
                </a14:m>
                <a:endParaRPr lang="en-US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CB1C6B-9176-7491-AA50-8DC7B41A3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276" y="4383553"/>
                <a:ext cx="1062855" cy="524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5D7BDF2-1155-CE05-5FA6-BED383F466DB}"/>
              </a:ext>
            </a:extLst>
          </p:cNvPr>
          <p:cNvSpPr txBox="1"/>
          <p:nvPr/>
        </p:nvSpPr>
        <p:spPr>
          <a:xfrm>
            <a:off x="1333188" y="5796207"/>
            <a:ext cx="391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Higher NA → Higher Resolution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4A4B4A-5577-086C-A941-84BCAFA9A99A}"/>
              </a:ext>
            </a:extLst>
          </p:cNvPr>
          <p:cNvGrpSpPr/>
          <p:nvPr/>
        </p:nvGrpSpPr>
        <p:grpSpPr>
          <a:xfrm>
            <a:off x="7278600" y="1293796"/>
            <a:ext cx="4707025" cy="3763493"/>
            <a:chOff x="7278600" y="1293796"/>
            <a:chExt cx="4707025" cy="37634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29AAA4A-7B79-EF6D-594D-8B45DD710E6C}"/>
                </a:ext>
              </a:extLst>
            </p:cNvPr>
            <p:cNvGrpSpPr/>
            <p:nvPr/>
          </p:nvGrpSpPr>
          <p:grpSpPr>
            <a:xfrm>
              <a:off x="7278600" y="1293796"/>
              <a:ext cx="4696624" cy="3298368"/>
              <a:chOff x="7082626" y="1013829"/>
              <a:chExt cx="4696624" cy="329836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5F5765-333D-426C-FF3E-797BC6689B25}"/>
                  </a:ext>
                </a:extLst>
              </p:cNvPr>
              <p:cNvSpPr txBox="1"/>
              <p:nvPr/>
            </p:nvSpPr>
            <p:spPr>
              <a:xfrm>
                <a:off x="7082626" y="3942865"/>
                <a:ext cx="469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tx2"/>
                    </a:solidFill>
                  </a:rPr>
                  <a:t>NA=0.95 (</a:t>
                </a:r>
                <a:r>
                  <a:rPr lang="el-GR" dirty="0">
                    <a:solidFill>
                      <a:schemeClr val="tx2"/>
                    </a:solidFill>
                  </a:rPr>
                  <a:t>θ</a:t>
                </a:r>
                <a:r>
                  <a:rPr lang="en-US" dirty="0">
                    <a:solidFill>
                      <a:schemeClr val="tx2"/>
                    </a:solidFill>
                  </a:rPr>
                  <a:t>=72°, d=0.70µm @ 546nm)</a:t>
                </a:r>
              </a:p>
            </p:txBody>
          </p:sp>
          <p:pic>
            <p:nvPicPr>
              <p:cNvPr id="1026" name="Picture 2" descr="Motic Plan Apochromat 40x Microscope ...">
                <a:extLst>
                  <a:ext uri="{FF2B5EF4-FFF2-40B4-BE49-F238E27FC236}">
                    <a16:creationId xmlns:a16="http://schemas.microsoft.com/office/drawing/2014/main" id="{B40BE80A-42E0-5073-C0FF-11B6E7F3F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697" y="1013829"/>
                <a:ext cx="2804212" cy="2804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ED37B84-EDF2-EACB-1621-C081525666FC}"/>
                  </a:ext>
                </a:extLst>
              </p:cNvPr>
              <p:cNvSpPr/>
              <p:nvPr/>
            </p:nvSpPr>
            <p:spPr>
              <a:xfrm>
                <a:off x="9182389" y="2492987"/>
                <a:ext cx="752475" cy="41243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E4EEFC0-7CA4-AB53-DB73-7804BAE96D17}"/>
                  </a:ext>
                </a:extLst>
              </p:cNvPr>
              <p:cNvCxnSpPr/>
              <p:nvPr/>
            </p:nvCxnSpPr>
            <p:spPr>
              <a:xfrm flipH="1">
                <a:off x="8667750" y="2905418"/>
                <a:ext cx="838200" cy="10665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70B9E3-5B6A-24AE-B3EF-DA74429FA53B}"/>
                </a:ext>
              </a:extLst>
            </p:cNvPr>
            <p:cNvSpPr txBox="1"/>
            <p:nvPr/>
          </p:nvSpPr>
          <p:spPr>
            <a:xfrm>
              <a:off x="7289001" y="4687957"/>
              <a:ext cx="4696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At the image plane, d= 40 x 0.70µm = 28µm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7321FB-B9D7-3CC5-7CCA-F503ECA65273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487892" y="2560209"/>
            <a:ext cx="931458" cy="186746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56E702-F52D-E599-9C82-EB94B0260F65}"/>
              </a:ext>
            </a:extLst>
          </p:cNvPr>
          <p:cNvSpPr txBox="1"/>
          <p:nvPr/>
        </p:nvSpPr>
        <p:spPr>
          <a:xfrm>
            <a:off x="108374" y="1636879"/>
            <a:ext cx="275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This is the sharpness of the pencil with which we’re drawing the image</a:t>
            </a:r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C0948CFC-B524-8691-C316-689312EDC6C2}"/>
              </a:ext>
            </a:extLst>
          </p:cNvPr>
          <p:cNvSpPr/>
          <p:nvPr/>
        </p:nvSpPr>
        <p:spPr>
          <a:xfrm>
            <a:off x="2782407" y="1772989"/>
            <a:ext cx="694292" cy="1196004"/>
          </a:xfrm>
          <a:prstGeom prst="up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Working Distance</a:t>
            </a:r>
          </a:p>
        </p:txBody>
      </p:sp>
    </p:spTree>
    <p:extLst>
      <p:ext uri="{BB962C8B-B14F-4D97-AF65-F5344CB8AC3E}">
        <p14:creationId xmlns:p14="http://schemas.microsoft.com/office/powerpoint/2010/main" val="325597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9BE66-0BD5-8EAA-E077-2666BFC4B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67577F6-932D-71C2-5A04-5F9991429820}"/>
              </a:ext>
            </a:extLst>
          </p:cNvPr>
          <p:cNvSpPr/>
          <p:nvPr/>
        </p:nvSpPr>
        <p:spPr>
          <a:xfrm rot="10800000">
            <a:off x="5279114" y="5269435"/>
            <a:ext cx="1947074" cy="984119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A14E57C-4462-1627-4143-E1B20CEF307A}"/>
              </a:ext>
            </a:extLst>
          </p:cNvPr>
          <p:cNvSpPr/>
          <p:nvPr/>
        </p:nvSpPr>
        <p:spPr>
          <a:xfrm rot="10800000">
            <a:off x="5279113" y="5260937"/>
            <a:ext cx="1947074" cy="565766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F5F61-2607-6227-5472-2D605C0C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Just Make All Lenses High NA and High Resolution?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76DBF-0707-E6FE-EC2A-755D36229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5B0CA5-8C2D-44CB-E680-B72D1EF596F4}"/>
              </a:ext>
            </a:extLst>
          </p:cNvPr>
          <p:cNvSpPr/>
          <p:nvPr/>
        </p:nvSpPr>
        <p:spPr>
          <a:xfrm rot="10800000">
            <a:off x="5279114" y="1721498"/>
            <a:ext cx="1947074" cy="984119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4EFCCE-3ED2-6662-D080-301CC33327D9}"/>
              </a:ext>
            </a:extLst>
          </p:cNvPr>
          <p:cNvSpPr/>
          <p:nvPr/>
        </p:nvSpPr>
        <p:spPr>
          <a:xfrm>
            <a:off x="5279111" y="1608755"/>
            <a:ext cx="1947075" cy="193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3F3583-CC76-E93A-FE4F-03A749F7EB17}"/>
              </a:ext>
            </a:extLst>
          </p:cNvPr>
          <p:cNvCxnSpPr>
            <a:cxnSpLocks/>
          </p:cNvCxnSpPr>
          <p:nvPr/>
        </p:nvCxnSpPr>
        <p:spPr>
          <a:xfrm flipV="1">
            <a:off x="6290475" y="1810672"/>
            <a:ext cx="222468" cy="782856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3985D6-0E8B-52E2-741A-201B279CE811}"/>
              </a:ext>
            </a:extLst>
          </p:cNvPr>
          <p:cNvSpPr txBox="1"/>
          <p:nvPr/>
        </p:nvSpPr>
        <p:spPr>
          <a:xfrm>
            <a:off x="497123" y="1414284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1.The aberrations in Ray 2 are more 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difficult to correct than those in Ray 1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A3CFA-A437-AD55-1A9F-C19820F4BF3A}"/>
              </a:ext>
            </a:extLst>
          </p:cNvPr>
          <p:cNvSpPr txBox="1"/>
          <p:nvPr/>
        </p:nvSpPr>
        <p:spPr>
          <a:xfrm>
            <a:off x="6067994" y="2054987"/>
            <a:ext cx="3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8F4BD3-8963-BFAD-DFC1-CD9FCBFD7F3B}"/>
              </a:ext>
            </a:extLst>
          </p:cNvPr>
          <p:cNvSpPr txBox="1"/>
          <p:nvPr/>
        </p:nvSpPr>
        <p:spPr>
          <a:xfrm>
            <a:off x="6818718" y="2034512"/>
            <a:ext cx="35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DA9213-2EBD-4A1B-6A8A-DE7CC244B035}"/>
              </a:ext>
            </a:extLst>
          </p:cNvPr>
          <p:cNvSpPr txBox="1"/>
          <p:nvPr/>
        </p:nvSpPr>
        <p:spPr>
          <a:xfrm>
            <a:off x="8358322" y="1461121"/>
            <a:ext cx="333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More Expensive!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More complicated design (more elements)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Higher precision lens alignment required to achieve performance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72C82-0953-43A6-1A86-CA830A565178}"/>
              </a:ext>
            </a:extLst>
          </p:cNvPr>
          <p:cNvSpPr txBox="1"/>
          <p:nvPr/>
        </p:nvSpPr>
        <p:spPr>
          <a:xfrm>
            <a:off x="497123" y="3087491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2. The depth of field is shallower in high NA lenses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9C3BBB9-1EEE-F193-01CA-AF5FD6718F7B}"/>
              </a:ext>
            </a:extLst>
          </p:cNvPr>
          <p:cNvSpPr/>
          <p:nvPr/>
        </p:nvSpPr>
        <p:spPr>
          <a:xfrm rot="10800000">
            <a:off x="5368365" y="3278027"/>
            <a:ext cx="1947074" cy="984119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184FA2A-5B09-86AC-1530-97E9E04DAB19}"/>
              </a:ext>
            </a:extLst>
          </p:cNvPr>
          <p:cNvSpPr/>
          <p:nvPr/>
        </p:nvSpPr>
        <p:spPr>
          <a:xfrm>
            <a:off x="5368364" y="3160002"/>
            <a:ext cx="1947075" cy="2279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A2C7398-32DB-2BBA-0177-8661BA9B8FB4}"/>
              </a:ext>
            </a:extLst>
          </p:cNvPr>
          <p:cNvSpPr/>
          <p:nvPr/>
        </p:nvSpPr>
        <p:spPr>
          <a:xfrm>
            <a:off x="6004271" y="4268360"/>
            <a:ext cx="676857" cy="34210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DABE82-F69C-27B1-48DA-25E507CABDF7}"/>
              </a:ext>
            </a:extLst>
          </p:cNvPr>
          <p:cNvCxnSpPr>
            <a:cxnSpLocks/>
          </p:cNvCxnSpPr>
          <p:nvPr/>
        </p:nvCxnSpPr>
        <p:spPr>
          <a:xfrm flipH="1" flipV="1">
            <a:off x="6396437" y="4262146"/>
            <a:ext cx="2795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0CD4A09-E784-76C5-0D4B-1F01CCA30D3E}"/>
              </a:ext>
            </a:extLst>
          </p:cNvPr>
          <p:cNvSpPr txBox="1"/>
          <p:nvPr/>
        </p:nvSpPr>
        <p:spPr>
          <a:xfrm>
            <a:off x="7481101" y="4059941"/>
            <a:ext cx="459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 spot diameter increases more rapidly with defocus for a larger cone angle/NA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2D87BA-12E1-07C8-0B08-C77BD2E64E8A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 flipV="1">
            <a:off x="6252651" y="1721498"/>
            <a:ext cx="973537" cy="984119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2E602D2-17D0-1E9D-16CE-6A8A2B27B18F}"/>
              </a:ext>
            </a:extLst>
          </p:cNvPr>
          <p:cNvSpPr txBox="1"/>
          <p:nvPr/>
        </p:nvSpPr>
        <p:spPr>
          <a:xfrm>
            <a:off x="550463" y="4910256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3. Working distances get shorter or optics get larger in diameter with higher NA lenses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E1BE17B-AD85-6C64-FBD8-71C5C0CF7006}"/>
              </a:ext>
            </a:extLst>
          </p:cNvPr>
          <p:cNvSpPr/>
          <p:nvPr/>
        </p:nvSpPr>
        <p:spPr>
          <a:xfrm>
            <a:off x="5279112" y="5168477"/>
            <a:ext cx="1947075" cy="193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402624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8" grpId="0" animBg="1"/>
      <p:bldP spid="7" grpId="0" animBg="1"/>
      <p:bldP spid="11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 animBg="1"/>
      <p:bldP spid="37" grpId="0"/>
      <p:bldP spid="41" grpId="0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1"/>
  <p:tag name="MIO_SHOW_DATE" val="False"/>
  <p:tag name="MIO_SHOW_FOOTER" val="True"/>
  <p:tag name="MIO_SHOW_PAGENUMBER" val="True"/>
  <p:tag name="MIO_AVOID_BLANK_LAYOUT" val="True"/>
  <p:tag name="MIO_CD_LAYOUT_VALID_AREA" val="True"/>
  <p:tag name="MIO_EMBED_FONT" val="False"/>
  <p:tag name="MIO_NUMBER_OF_VALID_LAYOUTS" val="24"/>
  <p:tag name="MIO_HDS" val="True"/>
  <p:tag name="MIO_SKIPVERSION" val="01.01.0001 00:00:00"/>
  <p:tag name="MIO_EKGUID" val="42611219-36b6-4932-8c52-1ad9486df09b"/>
  <p:tag name="MIO_UPDATE" val="True"/>
  <p:tag name="MIO_VERSION" val="30.06.2021 18:39:57"/>
  <p:tag name="MIO_DBID" val="0F45B44C-9BC7-4D85-81C4-7155EE70A7B9"/>
  <p:tag name="MIO_LASTDOWNLOADED" val="20.10.2021 08:51:38.059"/>
  <p:tag name="MIO_OBJECTNAME" val="Optikos Master"/>
  <p:tag name="MIO_CDID" val="4b9d6bbc-ad90-4ebb-b3fe-f444452115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VERSION" val="01.01.0001 00:00:00"/>
  <p:tag name="MIO_LASTDOWNLOADED" val="01.01.0001 00:00:00.000"/>
  <p:tag name="MIO_FALLBACK_LAYOUT" val="11"/>
  <p:tag name="MIO_SHOW_DATE" val="False"/>
  <p:tag name="MIO_SHOW_FOOTER" val="True"/>
  <p:tag name="MIO_SHOW_PAGENUMBER" val="True"/>
  <p:tag name="MIO_AVOID_BLANK_LAYOUT" val="True"/>
  <p:tag name="MIO_CD_LAYOUT_VALID_AREA" val="False"/>
  <p:tag name="MIO_EMBED_FONT" val="False"/>
  <p:tag name="MIO_NUMBER_OF_VALID_LAYOUTS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527f5a29-38ab-4bd3-a83d-3084770513e1"/>
  <p:tag name="MIO_GUID" val="452cd9d7-505e-4982-935c-3463ee4f6678"/>
  <p:tag name="MIO_UPDATE" val="True"/>
  <p:tag name="MIO_VERSION" val="15.10.2021 19:27:38"/>
  <p:tag name="MIO_DBID" val="0F45B44C-9BC7-4D85-81C4-7155EE70A7B9"/>
  <p:tag name="MIO_LASTDOWNLOADED" val="11.08.2023 10:41:05.033"/>
  <p:tag name="MIO_OBJECTNAME" val="Arete__6-Channel Multi-Spectral Imager_Will Rusin"/>
  <p:tag name="MIO_LASTEDITORNAME" val="Susan Hes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841f98e-c77e-4da8-9b9c-d5bbb4b651c4"/>
  <p:tag name="MIO_EKGUID" val="2d3bd401-e4c4-4814-af58-70c1371d5d20"/>
  <p:tag name="MIO_UPDATE" val="True"/>
  <p:tag name="MIO_VERSION" val="08.03.2023 17:00:12"/>
  <p:tag name="MIO_DBID" val="0F45B44C-9BC7-4D85-81C4-7155EE70A7B9"/>
  <p:tag name="MIO_LASTDOWNLOADED" val="11.08.2023 10:46:03.633"/>
  <p:tag name="MIO_OBJECTNAME" val="Contract Manufacturing_Volume Production Lenses"/>
  <p:tag name="MIO_LASTEDITORNAME" val="Justin Surgen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9e4cb49-fd5e-4fcc-94d3-ecd836c64aae"/>
  <p:tag name="MIO_EKGUID" val="0c3bed48-875b-4337-a7e2-1e67c8828b51"/>
  <p:tag name="MIO_UPDATE" val="True"/>
  <p:tag name="MIO_VERSION" val="08.03.2023 17:00:30"/>
  <p:tag name="MIO_DBID" val="0F45B44C-9BC7-4D85-81C4-7155EE70A7B9"/>
  <p:tag name="MIO_LASTDOWNLOADED" val="11.08.2023 10:52:22.133"/>
  <p:tag name="MIO_OBJECTNAME" val="Eagleview__Geospatial mapping lens on OpTest_Dennis Fantone"/>
  <p:tag name="MIO_LASTEDITORNAME" val="Justin Surgen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518b610-26e4-456a-8985-ba20f1a4279e"/>
  <p:tag name="MIO_EKGUID" val="72049bd9-e735-4e31-adf4-4520958e1408"/>
  <p:tag name="MIO_UPDATE" val="True"/>
  <p:tag name="MIO_VERSION" val="08.03.2023 17:03:28"/>
  <p:tag name="MIO_DBID" val="0F45B44C-9BC7-4D85-81C4-7155EE70A7B9"/>
  <p:tag name="MIO_LASTDOWNLOADED" val="11.08.2023 10:56:58.308"/>
  <p:tag name="MIO_OBJECTNAME" val="LensCheck Thermal Module 4"/>
  <p:tag name="MIO_LASTEDITORNAME" val="Justin Surge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Optikos Theme">
  <a:themeElements>
    <a:clrScheme name="Optikos Slide Show">
      <a:dk1>
        <a:srgbClr val="000000"/>
      </a:dk1>
      <a:lt1>
        <a:srgbClr val="FFFFFF"/>
      </a:lt1>
      <a:dk2>
        <a:srgbClr val="656569"/>
      </a:dk2>
      <a:lt2>
        <a:srgbClr val="D1D4D7"/>
      </a:lt2>
      <a:accent1>
        <a:srgbClr val="FF3A1D"/>
      </a:accent1>
      <a:accent2>
        <a:srgbClr val="00C1DE"/>
      </a:accent2>
      <a:accent3>
        <a:srgbClr val="FFE800"/>
      </a:accent3>
      <a:accent4>
        <a:srgbClr val="FF6912"/>
      </a:accent4>
      <a:accent5>
        <a:srgbClr val="425CC7"/>
      </a:accent5>
      <a:accent6>
        <a:srgbClr val="FF975D"/>
      </a:accent6>
      <a:hlink>
        <a:srgbClr val="5ECCF3"/>
      </a:hlink>
      <a:folHlink>
        <a:srgbClr val="7C858C"/>
      </a:folHlink>
    </a:clrScheme>
    <a:fontScheme name="Optikos Slide Show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tikos Theme" id="{D55EDFD1-960A-4C3F-8021-60BC94784F82}" vid="{990480FE-35AE-42FA-B7CB-64D844F961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10814</TotalTime>
  <Words>899</Words>
  <Application>Microsoft Office PowerPoint</Application>
  <PresentationFormat>Widescreen</PresentationFormat>
  <Paragraphs>190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Wingdings</vt:lpstr>
      <vt:lpstr>Optikos Theme</vt:lpstr>
      <vt:lpstr>From Light to Insight: Imaging System Prototyping for MedTech Startups</vt:lpstr>
      <vt:lpstr>About Optikos</vt:lpstr>
      <vt:lpstr>About Lumicell and Initial Target</vt:lpstr>
      <vt:lpstr>Lumicell Approach</vt:lpstr>
      <vt:lpstr>Working with Lumicell – Development of the Handheld Device</vt:lpstr>
      <vt:lpstr>First Order Optical Design Considerations</vt:lpstr>
      <vt:lpstr>First Order Performance Goals</vt:lpstr>
      <vt:lpstr>Optical Resolution Tradeoffs – Numerical Aperture (NA)</vt:lpstr>
      <vt:lpstr>Why Not Just Make All Lenses High NA and High Resolution?</vt:lpstr>
      <vt:lpstr>How do I Build an Optical Assembly?</vt:lpstr>
      <vt:lpstr>Lens Resolution and MTF (Modulation Transfer Function)</vt:lpstr>
      <vt:lpstr>Some Interesting Aspects of the Lumicell Optical Design</vt:lpstr>
      <vt:lpstr>Beam Folding in the Lumicell Optical Design</vt:lpstr>
      <vt:lpstr>Prototyping and Prep for Clinical Trials</vt:lpstr>
      <vt:lpstr>Clinical Trial Readiness and Regulatory Path</vt:lpstr>
      <vt:lpstr>Development Process</vt:lpstr>
      <vt:lpstr>Current State of Product (2025)</vt:lpstr>
      <vt:lpstr>Key Takeaways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Skoglund</dc:creator>
  <cp:lastModifiedBy>David Imrie</cp:lastModifiedBy>
  <cp:revision>85</cp:revision>
  <cp:lastPrinted>2025-10-28T23:36:43Z</cp:lastPrinted>
  <dcterms:created xsi:type="dcterms:W3CDTF">2025-08-19T17:30:55Z</dcterms:created>
  <dcterms:modified xsi:type="dcterms:W3CDTF">2025-11-03T14:35:52Z</dcterms:modified>
</cp:coreProperties>
</file>